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112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709613"/>
            <a:ext cx="247650" cy="2476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43000" y="2552700"/>
            <a:ext cx="104775" cy="104775"/>
          </a:xfrm>
          <a:prstGeom prst="roundRect">
            <a:avLst>
              <a:gd name="adj" fmla="val 158678"/>
            </a:avLst>
          </a:prstGeom>
          <a:solidFill>
            <a:srgbClr val="FF7A5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11811000" y="2876550"/>
            <a:ext cx="314712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spc="165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AUFTRAGSEINGANG JE WOCHE, Q3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11811000" y="5085670"/>
            <a:ext cx="266700" cy="2724830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7" name="Shape 4"/>
          <p:cNvSpPr/>
          <p:nvPr/>
        </p:nvSpPr>
        <p:spPr>
          <a:xfrm>
            <a:off x="12233275" y="4687661"/>
            <a:ext cx="266700" cy="3122839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8" name="Shape 5"/>
          <p:cNvSpPr/>
          <p:nvPr/>
        </p:nvSpPr>
        <p:spPr>
          <a:xfrm>
            <a:off x="12655550" y="4932590"/>
            <a:ext cx="266700" cy="2877910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9" name="Shape 6"/>
          <p:cNvSpPr/>
          <p:nvPr/>
        </p:nvSpPr>
        <p:spPr>
          <a:xfrm>
            <a:off x="13077825" y="4412116"/>
            <a:ext cx="266700" cy="3398384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0" name="Shape 7"/>
          <p:cNvSpPr/>
          <p:nvPr/>
        </p:nvSpPr>
        <p:spPr>
          <a:xfrm>
            <a:off x="13500100" y="4810125"/>
            <a:ext cx="266700" cy="3000375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1" name="Shape 8"/>
          <p:cNvSpPr/>
          <p:nvPr/>
        </p:nvSpPr>
        <p:spPr>
          <a:xfrm>
            <a:off x="13922375" y="5483679"/>
            <a:ext cx="266700" cy="2326821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2" name="Shape 9"/>
          <p:cNvSpPr/>
          <p:nvPr/>
        </p:nvSpPr>
        <p:spPr>
          <a:xfrm>
            <a:off x="14344650" y="5299982"/>
            <a:ext cx="266700" cy="2510518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3" name="Shape 10"/>
          <p:cNvSpPr/>
          <p:nvPr/>
        </p:nvSpPr>
        <p:spPr>
          <a:xfrm>
            <a:off x="14766925" y="4595813"/>
            <a:ext cx="266700" cy="3214688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4" name="Shape 11"/>
          <p:cNvSpPr/>
          <p:nvPr/>
        </p:nvSpPr>
        <p:spPr>
          <a:xfrm>
            <a:off x="15189200" y="4259036"/>
            <a:ext cx="266700" cy="3551464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5" name="Shape 12"/>
          <p:cNvSpPr/>
          <p:nvPr/>
        </p:nvSpPr>
        <p:spPr>
          <a:xfrm>
            <a:off x="15611475" y="4473348"/>
            <a:ext cx="266700" cy="3337152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6" name="Shape 13"/>
          <p:cNvSpPr/>
          <p:nvPr/>
        </p:nvSpPr>
        <p:spPr>
          <a:xfrm>
            <a:off x="16033750" y="4014107"/>
            <a:ext cx="266700" cy="3796393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17" name="Shape 14"/>
          <p:cNvSpPr/>
          <p:nvPr/>
        </p:nvSpPr>
        <p:spPr>
          <a:xfrm>
            <a:off x="16456025" y="3799795"/>
            <a:ext cx="266700" cy="4010705"/>
          </a:xfrm>
          <a:prstGeom prst="roundRect">
            <a:avLst>
              <a:gd name="adj" fmla="val 61224"/>
            </a:avLst>
          </a:prstGeom>
          <a:solidFill>
            <a:srgbClr val="FF7A5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15992129" y="3447370"/>
            <a:ext cx="11944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25" dirty="0">
                <a:solidFill>
                  <a:srgbClr val="F1F4F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1,31 Mio. €</a:t>
            </a:r>
            <a:endParaRPr lang="en-US" sz="1425" dirty="0"/>
          </a:p>
        </p:txBody>
      </p:sp>
      <p:sp>
        <p:nvSpPr>
          <p:cNvPr id="19" name="Shape 16"/>
          <p:cNvSpPr/>
          <p:nvPr/>
        </p:nvSpPr>
        <p:spPr>
          <a:xfrm>
            <a:off x="16878300" y="3983491"/>
            <a:ext cx="266700" cy="3827009"/>
          </a:xfrm>
          <a:prstGeom prst="roundRect">
            <a:avLst>
              <a:gd name="adj" fmla="val 61224"/>
            </a:avLst>
          </a:prstGeom>
          <a:solidFill>
            <a:srgbClr val="25346A"/>
          </a:solidFill>
          <a:ln/>
        </p:spPr>
      </p:sp>
      <p:sp>
        <p:nvSpPr>
          <p:cNvPr id="20" name="Shape 17"/>
          <p:cNvSpPr/>
          <p:nvPr/>
        </p:nvSpPr>
        <p:spPr>
          <a:xfrm>
            <a:off x="11753850" y="4602878"/>
            <a:ext cx="5448300" cy="4763"/>
          </a:xfrm>
          <a:custGeom>
            <a:avLst/>
            <a:gdLst/>
            <a:ahLst/>
            <a:cxnLst/>
            <a:rect l="l" t="t" r="r" b="b"/>
            <a:pathLst>
              <a:path w="5448300" h="4763">
                <a:moveTo>
                  <a:pt x="0" y="0"/>
                </a:moveTo>
                <a:lnTo>
                  <a:pt x="38100" y="0"/>
                </a:lnTo>
                <a:moveTo>
                  <a:pt x="95250" y="0"/>
                </a:moveTo>
                <a:lnTo>
                  <a:pt x="133350" y="0"/>
                </a:lnTo>
                <a:moveTo>
                  <a:pt x="190500" y="0"/>
                </a:moveTo>
                <a:lnTo>
                  <a:pt x="228600" y="0"/>
                </a:lnTo>
                <a:moveTo>
                  <a:pt x="285750" y="0"/>
                </a:moveTo>
                <a:lnTo>
                  <a:pt x="323850" y="0"/>
                </a:lnTo>
                <a:moveTo>
                  <a:pt x="381000" y="0"/>
                </a:moveTo>
                <a:lnTo>
                  <a:pt x="419100" y="0"/>
                </a:lnTo>
                <a:moveTo>
                  <a:pt x="476250" y="0"/>
                </a:moveTo>
                <a:lnTo>
                  <a:pt x="514350" y="0"/>
                </a:lnTo>
                <a:moveTo>
                  <a:pt x="571500" y="0"/>
                </a:moveTo>
                <a:lnTo>
                  <a:pt x="609600" y="0"/>
                </a:lnTo>
                <a:moveTo>
                  <a:pt x="666750" y="0"/>
                </a:moveTo>
                <a:lnTo>
                  <a:pt x="704850" y="0"/>
                </a:lnTo>
                <a:moveTo>
                  <a:pt x="762000" y="0"/>
                </a:moveTo>
                <a:lnTo>
                  <a:pt x="800100" y="0"/>
                </a:lnTo>
                <a:moveTo>
                  <a:pt x="857250" y="0"/>
                </a:moveTo>
                <a:lnTo>
                  <a:pt x="895350" y="0"/>
                </a:lnTo>
                <a:moveTo>
                  <a:pt x="952500" y="0"/>
                </a:moveTo>
                <a:lnTo>
                  <a:pt x="990600" y="0"/>
                </a:lnTo>
                <a:moveTo>
                  <a:pt x="1047750" y="0"/>
                </a:moveTo>
                <a:lnTo>
                  <a:pt x="1085850" y="0"/>
                </a:lnTo>
                <a:moveTo>
                  <a:pt x="1143000" y="0"/>
                </a:moveTo>
                <a:lnTo>
                  <a:pt x="1181100" y="0"/>
                </a:lnTo>
                <a:moveTo>
                  <a:pt x="1238250" y="0"/>
                </a:moveTo>
                <a:lnTo>
                  <a:pt x="1276350" y="0"/>
                </a:lnTo>
                <a:moveTo>
                  <a:pt x="1333500" y="0"/>
                </a:moveTo>
                <a:lnTo>
                  <a:pt x="1371600" y="0"/>
                </a:lnTo>
                <a:moveTo>
                  <a:pt x="1428750" y="0"/>
                </a:moveTo>
                <a:lnTo>
                  <a:pt x="1466850" y="0"/>
                </a:lnTo>
                <a:moveTo>
                  <a:pt x="1524000" y="0"/>
                </a:moveTo>
                <a:lnTo>
                  <a:pt x="1562100" y="0"/>
                </a:lnTo>
                <a:moveTo>
                  <a:pt x="1619250" y="0"/>
                </a:moveTo>
                <a:lnTo>
                  <a:pt x="1657350" y="0"/>
                </a:lnTo>
                <a:moveTo>
                  <a:pt x="1714500" y="0"/>
                </a:moveTo>
                <a:lnTo>
                  <a:pt x="1752600" y="0"/>
                </a:lnTo>
                <a:moveTo>
                  <a:pt x="1809750" y="0"/>
                </a:moveTo>
                <a:lnTo>
                  <a:pt x="1847850" y="0"/>
                </a:lnTo>
                <a:moveTo>
                  <a:pt x="1905000" y="0"/>
                </a:moveTo>
                <a:lnTo>
                  <a:pt x="1943100" y="0"/>
                </a:lnTo>
                <a:moveTo>
                  <a:pt x="2000250" y="0"/>
                </a:moveTo>
                <a:lnTo>
                  <a:pt x="2038350" y="0"/>
                </a:lnTo>
                <a:moveTo>
                  <a:pt x="2095500" y="0"/>
                </a:moveTo>
                <a:lnTo>
                  <a:pt x="2133600" y="0"/>
                </a:lnTo>
                <a:moveTo>
                  <a:pt x="2190750" y="0"/>
                </a:moveTo>
                <a:lnTo>
                  <a:pt x="2228850" y="0"/>
                </a:lnTo>
                <a:moveTo>
                  <a:pt x="2286000" y="0"/>
                </a:moveTo>
                <a:lnTo>
                  <a:pt x="2324100" y="0"/>
                </a:lnTo>
                <a:moveTo>
                  <a:pt x="2381250" y="0"/>
                </a:moveTo>
                <a:lnTo>
                  <a:pt x="2419350" y="0"/>
                </a:lnTo>
                <a:moveTo>
                  <a:pt x="2476500" y="0"/>
                </a:moveTo>
                <a:lnTo>
                  <a:pt x="2514600" y="0"/>
                </a:lnTo>
                <a:moveTo>
                  <a:pt x="2571750" y="0"/>
                </a:moveTo>
                <a:lnTo>
                  <a:pt x="2609850" y="0"/>
                </a:lnTo>
                <a:moveTo>
                  <a:pt x="2667000" y="0"/>
                </a:moveTo>
                <a:lnTo>
                  <a:pt x="2705100" y="0"/>
                </a:lnTo>
                <a:moveTo>
                  <a:pt x="2762250" y="0"/>
                </a:moveTo>
                <a:lnTo>
                  <a:pt x="2800350" y="0"/>
                </a:lnTo>
                <a:moveTo>
                  <a:pt x="2857500" y="0"/>
                </a:moveTo>
                <a:lnTo>
                  <a:pt x="2895600" y="0"/>
                </a:lnTo>
                <a:moveTo>
                  <a:pt x="2952750" y="0"/>
                </a:moveTo>
                <a:lnTo>
                  <a:pt x="2990850" y="0"/>
                </a:lnTo>
                <a:moveTo>
                  <a:pt x="3048000" y="0"/>
                </a:moveTo>
                <a:lnTo>
                  <a:pt x="3086100" y="0"/>
                </a:lnTo>
                <a:moveTo>
                  <a:pt x="3143250" y="0"/>
                </a:moveTo>
                <a:lnTo>
                  <a:pt x="3181350" y="0"/>
                </a:lnTo>
                <a:moveTo>
                  <a:pt x="3238500" y="0"/>
                </a:moveTo>
                <a:lnTo>
                  <a:pt x="3276600" y="0"/>
                </a:lnTo>
                <a:moveTo>
                  <a:pt x="3333750" y="0"/>
                </a:moveTo>
                <a:lnTo>
                  <a:pt x="3371850" y="0"/>
                </a:lnTo>
                <a:moveTo>
                  <a:pt x="3429000" y="0"/>
                </a:moveTo>
                <a:lnTo>
                  <a:pt x="3467100" y="0"/>
                </a:lnTo>
                <a:moveTo>
                  <a:pt x="3524250" y="0"/>
                </a:moveTo>
                <a:lnTo>
                  <a:pt x="3562350" y="0"/>
                </a:lnTo>
                <a:moveTo>
                  <a:pt x="3619500" y="0"/>
                </a:moveTo>
                <a:lnTo>
                  <a:pt x="3657600" y="0"/>
                </a:lnTo>
                <a:moveTo>
                  <a:pt x="3714750" y="0"/>
                </a:moveTo>
                <a:lnTo>
                  <a:pt x="3752850" y="0"/>
                </a:lnTo>
                <a:moveTo>
                  <a:pt x="3810000" y="0"/>
                </a:moveTo>
                <a:lnTo>
                  <a:pt x="3848100" y="0"/>
                </a:lnTo>
                <a:moveTo>
                  <a:pt x="3905250" y="0"/>
                </a:moveTo>
                <a:lnTo>
                  <a:pt x="3943350" y="0"/>
                </a:lnTo>
                <a:moveTo>
                  <a:pt x="4000500" y="0"/>
                </a:moveTo>
                <a:lnTo>
                  <a:pt x="4038600" y="0"/>
                </a:lnTo>
                <a:moveTo>
                  <a:pt x="4095750" y="0"/>
                </a:moveTo>
                <a:lnTo>
                  <a:pt x="4133850" y="0"/>
                </a:lnTo>
                <a:moveTo>
                  <a:pt x="4191000" y="0"/>
                </a:moveTo>
                <a:lnTo>
                  <a:pt x="4229100" y="0"/>
                </a:lnTo>
                <a:moveTo>
                  <a:pt x="4286250" y="0"/>
                </a:moveTo>
                <a:lnTo>
                  <a:pt x="4324350" y="0"/>
                </a:lnTo>
                <a:moveTo>
                  <a:pt x="4381500" y="0"/>
                </a:moveTo>
                <a:lnTo>
                  <a:pt x="4419600" y="0"/>
                </a:lnTo>
                <a:moveTo>
                  <a:pt x="4476750" y="0"/>
                </a:moveTo>
                <a:lnTo>
                  <a:pt x="4514850" y="0"/>
                </a:lnTo>
                <a:moveTo>
                  <a:pt x="4572000" y="0"/>
                </a:moveTo>
                <a:lnTo>
                  <a:pt x="4610100" y="0"/>
                </a:lnTo>
                <a:moveTo>
                  <a:pt x="4667250" y="0"/>
                </a:moveTo>
                <a:lnTo>
                  <a:pt x="4705350" y="0"/>
                </a:lnTo>
                <a:moveTo>
                  <a:pt x="4762500" y="0"/>
                </a:moveTo>
                <a:lnTo>
                  <a:pt x="4800600" y="0"/>
                </a:lnTo>
                <a:moveTo>
                  <a:pt x="4857750" y="0"/>
                </a:moveTo>
                <a:lnTo>
                  <a:pt x="4895850" y="0"/>
                </a:lnTo>
                <a:moveTo>
                  <a:pt x="4953000" y="0"/>
                </a:moveTo>
                <a:lnTo>
                  <a:pt x="4991100" y="0"/>
                </a:lnTo>
                <a:moveTo>
                  <a:pt x="5048250" y="0"/>
                </a:moveTo>
                <a:lnTo>
                  <a:pt x="5086350" y="0"/>
                </a:lnTo>
                <a:moveTo>
                  <a:pt x="5143500" y="0"/>
                </a:moveTo>
                <a:lnTo>
                  <a:pt x="5181600" y="0"/>
                </a:lnTo>
                <a:moveTo>
                  <a:pt x="5238750" y="0"/>
                </a:moveTo>
                <a:lnTo>
                  <a:pt x="5276850" y="0"/>
                </a:lnTo>
                <a:moveTo>
                  <a:pt x="5334000" y="0"/>
                </a:moveTo>
                <a:lnTo>
                  <a:pt x="5372100" y="0"/>
                </a:lnTo>
                <a:moveTo>
                  <a:pt x="5429250" y="0"/>
                </a:moveTo>
                <a:lnTo>
                  <a:pt x="5448300" y="0"/>
                </a:lnTo>
              </a:path>
            </a:pathLst>
          </a:custGeom>
          <a:ln w="14288">
            <a:solidFill>
              <a:srgbClr val="F1F4FB">
                <a:alpha val="5500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1811000" y="7810500"/>
            <a:ext cx="5334000" cy="4763"/>
          </a:xfrm>
          <a:custGeom>
            <a:avLst/>
            <a:gdLst/>
            <a:ahLst/>
            <a:cxnLst/>
            <a:rect l="l" t="t" r="r" b="b"/>
            <a:pathLst>
              <a:path w="5334000" h="4763">
                <a:moveTo>
                  <a:pt x="0" y="0"/>
                </a:moveTo>
                <a:lnTo>
                  <a:pt x="5334000" y="0"/>
                </a:lnTo>
              </a:path>
            </a:pathLst>
          </a:custGeom>
          <a:solidFill>
            <a:srgbClr val="000000"/>
          </a:solidFill>
          <a:ln w="19050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1715750" y="8001000"/>
            <a:ext cx="4572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KW 27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6783050" y="8001000"/>
            <a:ext cx="4572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KW 39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13354050" y="8096250"/>
            <a:ext cx="285750" cy="4763"/>
          </a:xfrm>
          <a:custGeom>
            <a:avLst/>
            <a:gdLst/>
            <a:ahLst/>
            <a:cxnLst/>
            <a:rect l="l" t="t" r="r" b="b"/>
            <a:pathLst>
              <a:path w="285750" h="4763">
                <a:moveTo>
                  <a:pt x="0" y="0"/>
                </a:moveTo>
                <a:lnTo>
                  <a:pt x="38100" y="0"/>
                </a:lnTo>
                <a:moveTo>
                  <a:pt x="95250" y="0"/>
                </a:moveTo>
                <a:lnTo>
                  <a:pt x="133350" y="0"/>
                </a:lnTo>
                <a:moveTo>
                  <a:pt x="190500" y="0"/>
                </a:moveTo>
                <a:lnTo>
                  <a:pt x="228600" y="0"/>
                </a:lnTo>
              </a:path>
            </a:pathLst>
          </a:custGeom>
          <a:ln w="14288">
            <a:solidFill>
              <a:srgbClr val="F1F4FB">
                <a:alpha val="70000"/>
              </a:srgbClr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3754100" y="8001000"/>
            <a:ext cx="1188839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Ø 1,05 Mio. €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1143000" y="8639175"/>
            <a:ext cx="3450878" cy="771525"/>
          </a:xfrm>
          <a:prstGeom prst="rect">
            <a:avLst/>
          </a:prstGeom>
          <a:ln/>
        </p:spPr>
      </p:sp>
      <p:sp>
        <p:nvSpPr>
          <p:cNvPr id="27" name="Shape 24"/>
          <p:cNvSpPr/>
          <p:nvPr/>
        </p:nvSpPr>
        <p:spPr>
          <a:xfrm>
            <a:off x="1143000" y="8639175"/>
            <a:ext cx="3450878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5012978" y="8639175"/>
            <a:ext cx="2760762" cy="771525"/>
          </a:xfrm>
          <a:prstGeom prst="rect">
            <a:avLst/>
          </a:prstGeom>
          <a:ln/>
        </p:spPr>
      </p:sp>
      <p:sp>
        <p:nvSpPr>
          <p:cNvPr id="29" name="Shape 26"/>
          <p:cNvSpPr/>
          <p:nvPr/>
        </p:nvSpPr>
        <p:spPr>
          <a:xfrm>
            <a:off x="5012978" y="8639175"/>
            <a:ext cx="2760762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192839" y="8639175"/>
            <a:ext cx="2760911" cy="771525"/>
          </a:xfrm>
          <a:prstGeom prst="rect">
            <a:avLst/>
          </a:prstGeom>
          <a:ln/>
        </p:spPr>
      </p:sp>
      <p:sp>
        <p:nvSpPr>
          <p:cNvPr id="31" name="Shape 28"/>
          <p:cNvSpPr/>
          <p:nvPr/>
        </p:nvSpPr>
        <p:spPr>
          <a:xfrm>
            <a:off x="8192839" y="8639175"/>
            <a:ext cx="2760911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1524000" y="666750"/>
            <a:ext cx="3205494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100" b="1" spc="-4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Lohrbach Messtechnik</a:t>
            </a:r>
            <a:endParaRPr lang="en-US" sz="2100" dirty="0"/>
          </a:p>
        </p:txBody>
      </p:sp>
      <p:sp>
        <p:nvSpPr>
          <p:cNvPr id="33" name="Text 30"/>
          <p:cNvSpPr txBox="1"/>
          <p:nvPr/>
        </p:nvSpPr>
        <p:spPr>
          <a:xfrm>
            <a:off x="11964293" y="700088"/>
            <a:ext cx="5911801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221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GESCHÄFTSFÜHRUNG · 14. OKTOBER 2026</a:t>
            </a:r>
            <a:endParaRPr lang="en-US" sz="1575" dirty="0"/>
          </a:p>
        </p:txBody>
      </p:sp>
      <p:sp>
        <p:nvSpPr>
          <p:cNvPr id="34" name="Text 31"/>
          <p:cNvSpPr txBox="1"/>
          <p:nvPr/>
        </p:nvSpPr>
        <p:spPr>
          <a:xfrm>
            <a:off x="1381125" y="2495550"/>
            <a:ext cx="493211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89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VERTRIEBSBERICHT · DRITTES QUARTAL</a:t>
            </a:r>
            <a:endParaRPr lang="en-US" sz="1350" dirty="0"/>
          </a:p>
        </p:txBody>
      </p:sp>
      <p:sp>
        <p:nvSpPr>
          <p:cNvPr id="35" name="Text 32"/>
          <p:cNvSpPr txBox="1"/>
          <p:nvPr/>
        </p:nvSpPr>
        <p:spPr>
          <a:xfrm>
            <a:off x="1143000" y="3166286"/>
            <a:ext cx="9867383" cy="321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0"/>
              </a:lnSpc>
              <a:buNone/>
            </a:pPr>
            <a:r>
              <a:rPr lang="en-US" sz="8400" b="1" spc="-294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Vertrieb Q3 2026:</a:t>
            </a:r>
            <a:endParaRPr lang="en-US" sz="8400" dirty="0"/>
          </a:p>
          <a:p>
            <a:pPr algn="l" indent="0" marL="0">
              <a:lnSpc>
                <a:spcPts val="8400"/>
              </a:lnSpc>
              <a:buNone/>
            </a:pPr>
            <a:r>
              <a:rPr lang="en-US" sz="8400" b="1" spc="-294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Ergebnis und</a:t>
            </a:r>
            <a:endParaRPr lang="en-US" sz="8400" dirty="0"/>
          </a:p>
          <a:p>
            <a:pPr algn="l" indent="0" marL="0">
              <a:lnSpc>
                <a:spcPts val="8400"/>
              </a:lnSpc>
              <a:buNone/>
            </a:pPr>
            <a:r>
              <a:rPr lang="en-US" sz="8400" b="1" spc="-294" kern="0" dirty="0">
                <a:solidFill>
                  <a:srgbClr val="FF7A52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Plan für Q4</a:t>
            </a:r>
            <a:endParaRPr lang="en-US" sz="8400" dirty="0"/>
          </a:p>
        </p:txBody>
      </p:sp>
      <p:sp>
        <p:nvSpPr>
          <p:cNvPr id="36" name="Text 33"/>
          <p:cNvSpPr txBox="1"/>
          <p:nvPr/>
        </p:nvSpPr>
        <p:spPr>
          <a:xfrm>
            <a:off x="1143000" y="6651419"/>
            <a:ext cx="7940181" cy="85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1"/>
              </a:lnSpc>
              <a:buNone/>
            </a:pPr>
            <a:r>
              <a:rPr lang="en-US" sz="232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Umsatz und Auftragseingang, die drei stärksten Produkte,</a:t>
            </a:r>
            <a:endParaRPr lang="en-US" sz="2325" dirty="0"/>
          </a:p>
          <a:p>
            <a:pPr algn="l" indent="0" marL="0">
              <a:lnSpc>
                <a:spcPts val="3301"/>
              </a:lnSpc>
              <a:buNone/>
            </a:pPr>
            <a:r>
              <a:rPr lang="en-US" sz="232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verlorene Projekte und die Maßnahmen bis Jahresende.</a:t>
            </a:r>
            <a:endParaRPr lang="en-US" sz="2325" dirty="0"/>
          </a:p>
        </p:txBody>
      </p:sp>
      <p:sp>
        <p:nvSpPr>
          <p:cNvPr id="37" name="Text 34"/>
          <p:cNvSpPr txBox="1"/>
          <p:nvPr/>
        </p:nvSpPr>
        <p:spPr>
          <a:xfrm>
            <a:off x="1143000" y="8839200"/>
            <a:ext cx="1611724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VORGELEGT VON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1143000" y="9124950"/>
            <a:ext cx="3224391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75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Jana Ritter, Leitung Vertrieb</a:t>
            </a:r>
            <a:endParaRPr lang="en-US" sz="1875" dirty="0"/>
          </a:p>
        </p:txBody>
      </p:sp>
      <p:sp>
        <p:nvSpPr>
          <p:cNvPr id="39" name="Text 36"/>
          <p:cNvSpPr txBox="1"/>
          <p:nvPr/>
        </p:nvSpPr>
        <p:spPr>
          <a:xfrm>
            <a:off x="5012978" y="8839200"/>
            <a:ext cx="430624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FÜR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5012978" y="9124950"/>
            <a:ext cx="211831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75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Geschäftsführung</a:t>
            </a:r>
            <a:endParaRPr lang="en-US" sz="1875" dirty="0"/>
          </a:p>
        </p:txBody>
      </p:sp>
      <p:sp>
        <p:nvSpPr>
          <p:cNvPr id="41" name="Text 38"/>
          <p:cNvSpPr txBox="1"/>
          <p:nvPr/>
        </p:nvSpPr>
        <p:spPr>
          <a:xfrm>
            <a:off x="8192839" y="8839200"/>
            <a:ext cx="1375441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ZAHLENSTAND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8192839" y="9124950"/>
            <a:ext cx="242288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75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30. September 2026</a:t>
            </a:r>
            <a:endParaRPr lang="en-US" sz="18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1124"/>
          </a:solidFill>
          <a:ln/>
        </p:spPr>
      </p:sp>
      <p:sp>
        <p:nvSpPr>
          <p:cNvPr id="3" name="Shape 1"/>
          <p:cNvSpPr/>
          <p:nvPr/>
        </p:nvSpPr>
        <p:spPr>
          <a:xfrm>
            <a:off x="1143000" y="647700"/>
            <a:ext cx="104775" cy="104775"/>
          </a:xfrm>
          <a:prstGeom prst="roundRect">
            <a:avLst>
              <a:gd name="adj" fmla="val 158678"/>
            </a:avLst>
          </a:prstGeom>
          <a:solidFill>
            <a:srgbClr val="FF7A5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83255" y="590550"/>
            <a:ext cx="877937" cy="3048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143000" y="3695700"/>
            <a:ext cx="3800475" cy="4629150"/>
          </a:xfrm>
          <a:prstGeom prst="roundRect">
            <a:avLst>
              <a:gd name="adj" fmla="val 1327"/>
            </a:avLst>
          </a:prstGeom>
          <a:solidFill>
            <a:srgbClr val="121B36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476375" y="5715000"/>
            <a:ext cx="3133725" cy="523875"/>
          </a:xfrm>
          <a:prstGeom prst="rect">
            <a:avLst/>
          </a:prstGeom>
          <a:ln/>
        </p:spPr>
      </p:sp>
      <p:sp>
        <p:nvSpPr>
          <p:cNvPr id="7" name="Shape 4"/>
          <p:cNvSpPr/>
          <p:nvPr/>
        </p:nvSpPr>
        <p:spPr>
          <a:xfrm>
            <a:off x="1476375" y="5715000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476375" y="6238875"/>
            <a:ext cx="3133725" cy="523875"/>
          </a:xfrm>
          <a:prstGeom prst="rect">
            <a:avLst/>
          </a:prstGeom>
          <a:ln/>
        </p:spPr>
      </p:sp>
      <p:sp>
        <p:nvSpPr>
          <p:cNvPr id="9" name="Shape 6"/>
          <p:cNvSpPr/>
          <p:nvPr/>
        </p:nvSpPr>
        <p:spPr>
          <a:xfrm>
            <a:off x="1476375" y="6238875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788569" y="7000875"/>
            <a:ext cx="4763" cy="781050"/>
          </a:xfrm>
          <a:custGeom>
            <a:avLst/>
            <a:gdLst/>
            <a:ahLst/>
            <a:cxnLst/>
            <a:rect l="l" t="t" r="r" b="b"/>
            <a:pathLst>
              <a:path w="4763" h="781050">
                <a:moveTo>
                  <a:pt x="0" y="0"/>
                </a:moveTo>
                <a:lnTo>
                  <a:pt x="0" y="28575"/>
                </a:lnTo>
                <a:moveTo>
                  <a:pt x="0" y="66675"/>
                </a:moveTo>
                <a:lnTo>
                  <a:pt x="0" y="95250"/>
                </a:lnTo>
                <a:moveTo>
                  <a:pt x="0" y="133350"/>
                </a:moveTo>
                <a:lnTo>
                  <a:pt x="0" y="161925"/>
                </a:lnTo>
                <a:moveTo>
                  <a:pt x="0" y="200025"/>
                </a:moveTo>
                <a:lnTo>
                  <a:pt x="0" y="228600"/>
                </a:lnTo>
                <a:moveTo>
                  <a:pt x="0" y="266700"/>
                </a:moveTo>
                <a:lnTo>
                  <a:pt x="0" y="295275"/>
                </a:lnTo>
                <a:moveTo>
                  <a:pt x="0" y="333375"/>
                </a:moveTo>
                <a:lnTo>
                  <a:pt x="0" y="361950"/>
                </a:lnTo>
                <a:moveTo>
                  <a:pt x="0" y="400050"/>
                </a:moveTo>
                <a:lnTo>
                  <a:pt x="0" y="428625"/>
                </a:lnTo>
                <a:moveTo>
                  <a:pt x="0" y="466725"/>
                </a:moveTo>
                <a:lnTo>
                  <a:pt x="0" y="495300"/>
                </a:lnTo>
                <a:moveTo>
                  <a:pt x="0" y="533400"/>
                </a:moveTo>
                <a:lnTo>
                  <a:pt x="0" y="561975"/>
                </a:lnTo>
                <a:moveTo>
                  <a:pt x="0" y="600075"/>
                </a:moveTo>
                <a:lnTo>
                  <a:pt x="0" y="628650"/>
                </a:lnTo>
                <a:moveTo>
                  <a:pt x="0" y="666750"/>
                </a:moveTo>
                <a:lnTo>
                  <a:pt x="0" y="695325"/>
                </a:lnTo>
                <a:moveTo>
                  <a:pt x="0" y="733425"/>
                </a:moveTo>
                <a:lnTo>
                  <a:pt x="0" y="762000"/>
                </a:lnTo>
              </a:path>
            </a:pathLst>
          </a:custGeom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11" name="ppxv1"/>
          <p:cNvSpPr/>
          <p:nvPr/>
        </p:nvSpPr>
        <p:spPr>
          <a:xfrm>
            <a:off x="1552575" y="7388542"/>
            <a:ext cx="2236470" cy="279083"/>
          </a:xfrm>
          <a:custGeom>
            <a:avLst/>
            <a:gdLst/>
            <a:ahLst/>
            <a:cxnLst/>
            <a:rect l="l" t="t" r="r" b="b"/>
            <a:pathLst>
              <a:path w="2236470" h="279083">
                <a:moveTo>
                  <a:pt x="0" y="279083"/>
                </a:moveTo>
                <a:lnTo>
                  <a:pt x="372427" y="234315"/>
                </a:lnTo>
                <a:lnTo>
                  <a:pt x="745808" y="55245"/>
                </a:lnTo>
                <a:lnTo>
                  <a:pt x="1118235" y="169545"/>
                </a:lnTo>
                <a:lnTo>
                  <a:pt x="1490663" y="109538"/>
                </a:lnTo>
                <a:lnTo>
                  <a:pt x="1863090" y="64770"/>
                </a:lnTo>
                <a:lnTo>
                  <a:pt x="2236470" y="0"/>
                </a:lnTo>
              </a:path>
            </a:pathLst>
          </a:custGeom>
          <a:ln w="28575" cap="rnd">
            <a:solidFill>
              <a:srgbClr val="626F90"/>
            </a:solidFill>
            <a:prstDash val="solid"/>
            <a:round/>
          </a:ln>
        </p:spPr>
      </p:sp>
      <p:sp>
        <p:nvSpPr>
          <p:cNvPr id="12" name="ppxv2"/>
          <p:cNvSpPr/>
          <p:nvPr/>
        </p:nvSpPr>
        <p:spPr>
          <a:xfrm>
            <a:off x="3789045" y="7115175"/>
            <a:ext cx="744855" cy="398145"/>
          </a:xfrm>
          <a:custGeom>
            <a:avLst/>
            <a:gdLst/>
            <a:ahLst/>
            <a:cxnLst/>
            <a:rect l="l" t="t" r="r" b="b"/>
            <a:pathLst>
              <a:path w="744855" h="398145">
                <a:moveTo>
                  <a:pt x="0" y="273368"/>
                </a:moveTo>
                <a:lnTo>
                  <a:pt x="372428" y="398145"/>
                </a:lnTo>
                <a:lnTo>
                  <a:pt x="744855" y="0"/>
                </a:lnTo>
              </a:path>
            </a:pathLst>
          </a:custGeom>
          <a:ln w="38100" cap="rnd">
            <a:solidFill>
              <a:srgbClr val="FF7A52"/>
            </a:solidFill>
            <a:prstDash val="solid"/>
            <a:round/>
          </a:ln>
        </p:spPr>
      </p:sp>
      <p:sp>
        <p:nvSpPr>
          <p:cNvPr id="13" name="Shape 10"/>
          <p:cNvSpPr/>
          <p:nvPr/>
        </p:nvSpPr>
        <p:spPr>
          <a:xfrm>
            <a:off x="4467225" y="7048500"/>
            <a:ext cx="133350" cy="133350"/>
          </a:xfrm>
          <a:prstGeom prst="ellipse">
            <a:avLst/>
          </a:prstGeom>
          <a:solidFill>
            <a:srgbClr val="FF7A52"/>
          </a:solidFill>
          <a:ln w="28575">
            <a:solidFill>
              <a:srgbClr val="121B36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210175" y="3695700"/>
            <a:ext cx="3800475" cy="4629150"/>
          </a:xfrm>
          <a:prstGeom prst="roundRect">
            <a:avLst>
              <a:gd name="adj" fmla="val 1327"/>
            </a:avLst>
          </a:prstGeom>
          <a:solidFill>
            <a:srgbClr val="121B36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543550" y="5715000"/>
            <a:ext cx="3133725" cy="523875"/>
          </a:xfrm>
          <a:prstGeom prst="rect">
            <a:avLst/>
          </a:prstGeom>
          <a:ln/>
        </p:spPr>
      </p:sp>
      <p:sp>
        <p:nvSpPr>
          <p:cNvPr id="16" name="Shape 13"/>
          <p:cNvSpPr/>
          <p:nvPr/>
        </p:nvSpPr>
        <p:spPr>
          <a:xfrm>
            <a:off x="5543550" y="5715000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543550" y="6238875"/>
            <a:ext cx="3133725" cy="523875"/>
          </a:xfrm>
          <a:prstGeom prst="rect">
            <a:avLst/>
          </a:prstGeom>
          <a:ln/>
        </p:spPr>
      </p:sp>
      <p:sp>
        <p:nvSpPr>
          <p:cNvPr id="18" name="Shape 15"/>
          <p:cNvSpPr/>
          <p:nvPr/>
        </p:nvSpPr>
        <p:spPr>
          <a:xfrm>
            <a:off x="5543550" y="6238875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7855744" y="7000875"/>
            <a:ext cx="4763" cy="781050"/>
          </a:xfrm>
          <a:custGeom>
            <a:avLst/>
            <a:gdLst/>
            <a:ahLst/>
            <a:cxnLst/>
            <a:rect l="l" t="t" r="r" b="b"/>
            <a:pathLst>
              <a:path w="4763" h="781050">
                <a:moveTo>
                  <a:pt x="0" y="0"/>
                </a:moveTo>
                <a:lnTo>
                  <a:pt x="0" y="28575"/>
                </a:lnTo>
                <a:moveTo>
                  <a:pt x="0" y="66675"/>
                </a:moveTo>
                <a:lnTo>
                  <a:pt x="0" y="95250"/>
                </a:lnTo>
                <a:moveTo>
                  <a:pt x="0" y="133350"/>
                </a:moveTo>
                <a:lnTo>
                  <a:pt x="0" y="161925"/>
                </a:lnTo>
                <a:moveTo>
                  <a:pt x="0" y="200025"/>
                </a:moveTo>
                <a:lnTo>
                  <a:pt x="0" y="228600"/>
                </a:lnTo>
                <a:moveTo>
                  <a:pt x="0" y="266700"/>
                </a:moveTo>
                <a:lnTo>
                  <a:pt x="0" y="295275"/>
                </a:lnTo>
                <a:moveTo>
                  <a:pt x="0" y="333375"/>
                </a:moveTo>
                <a:lnTo>
                  <a:pt x="0" y="361950"/>
                </a:lnTo>
                <a:moveTo>
                  <a:pt x="0" y="400050"/>
                </a:moveTo>
                <a:lnTo>
                  <a:pt x="0" y="428625"/>
                </a:lnTo>
                <a:moveTo>
                  <a:pt x="0" y="466725"/>
                </a:moveTo>
                <a:lnTo>
                  <a:pt x="0" y="495300"/>
                </a:lnTo>
                <a:moveTo>
                  <a:pt x="0" y="533400"/>
                </a:moveTo>
                <a:lnTo>
                  <a:pt x="0" y="561975"/>
                </a:lnTo>
                <a:moveTo>
                  <a:pt x="0" y="600075"/>
                </a:moveTo>
                <a:lnTo>
                  <a:pt x="0" y="628650"/>
                </a:lnTo>
                <a:moveTo>
                  <a:pt x="0" y="666750"/>
                </a:moveTo>
                <a:lnTo>
                  <a:pt x="0" y="695325"/>
                </a:lnTo>
                <a:moveTo>
                  <a:pt x="0" y="733425"/>
                </a:moveTo>
                <a:lnTo>
                  <a:pt x="0" y="762000"/>
                </a:lnTo>
              </a:path>
            </a:pathLst>
          </a:custGeom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20" name="ppxv3"/>
          <p:cNvSpPr/>
          <p:nvPr/>
        </p:nvSpPr>
        <p:spPr>
          <a:xfrm>
            <a:off x="5619750" y="7317105"/>
            <a:ext cx="2236470" cy="350520"/>
          </a:xfrm>
          <a:custGeom>
            <a:avLst/>
            <a:gdLst/>
            <a:ahLst/>
            <a:cxnLst/>
            <a:rect l="l" t="t" r="r" b="b"/>
            <a:pathLst>
              <a:path w="2236470" h="350520">
                <a:moveTo>
                  <a:pt x="0" y="272415"/>
                </a:moveTo>
                <a:lnTo>
                  <a:pt x="372428" y="350520"/>
                </a:lnTo>
                <a:lnTo>
                  <a:pt x="745807" y="117158"/>
                </a:lnTo>
                <a:lnTo>
                  <a:pt x="1118235" y="156210"/>
                </a:lnTo>
                <a:lnTo>
                  <a:pt x="1490663" y="117158"/>
                </a:lnTo>
                <a:lnTo>
                  <a:pt x="1863090" y="78105"/>
                </a:lnTo>
                <a:lnTo>
                  <a:pt x="2236470" y="0"/>
                </a:lnTo>
              </a:path>
            </a:pathLst>
          </a:custGeom>
          <a:ln w="28575" cap="rnd">
            <a:solidFill>
              <a:srgbClr val="626F90"/>
            </a:solidFill>
            <a:prstDash val="solid"/>
            <a:round/>
          </a:ln>
        </p:spPr>
      </p:sp>
      <p:sp>
        <p:nvSpPr>
          <p:cNvPr id="21" name="ppxv4"/>
          <p:cNvSpPr/>
          <p:nvPr/>
        </p:nvSpPr>
        <p:spPr>
          <a:xfrm>
            <a:off x="7856220" y="7115175"/>
            <a:ext cx="744855" cy="474345"/>
          </a:xfrm>
          <a:custGeom>
            <a:avLst/>
            <a:gdLst/>
            <a:ahLst/>
            <a:cxnLst/>
            <a:rect l="l" t="t" r="r" b="b"/>
            <a:pathLst>
              <a:path w="744855" h="474345">
                <a:moveTo>
                  <a:pt x="0" y="201930"/>
                </a:moveTo>
                <a:lnTo>
                  <a:pt x="372428" y="474345"/>
                </a:lnTo>
                <a:lnTo>
                  <a:pt x="744855" y="0"/>
                </a:lnTo>
              </a:path>
            </a:pathLst>
          </a:custGeom>
          <a:ln w="38100" cap="rnd">
            <a:solidFill>
              <a:srgbClr val="FF7A52"/>
            </a:solidFill>
            <a:prstDash val="solid"/>
            <a:round/>
          </a:ln>
        </p:spPr>
      </p:sp>
      <p:sp>
        <p:nvSpPr>
          <p:cNvPr id="22" name="Shape 19"/>
          <p:cNvSpPr/>
          <p:nvPr/>
        </p:nvSpPr>
        <p:spPr>
          <a:xfrm>
            <a:off x="8534400" y="7048500"/>
            <a:ext cx="133350" cy="133350"/>
          </a:xfrm>
          <a:prstGeom prst="ellipse">
            <a:avLst/>
          </a:prstGeom>
          <a:solidFill>
            <a:srgbClr val="FF7A52"/>
          </a:solidFill>
          <a:ln w="28575">
            <a:solidFill>
              <a:srgbClr val="121B36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277350" y="3695700"/>
            <a:ext cx="3800475" cy="4629150"/>
          </a:xfrm>
          <a:prstGeom prst="roundRect">
            <a:avLst>
              <a:gd name="adj" fmla="val 1327"/>
            </a:avLst>
          </a:prstGeom>
          <a:solidFill>
            <a:srgbClr val="121B36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610725" y="5715000"/>
            <a:ext cx="3133725" cy="523875"/>
          </a:xfrm>
          <a:prstGeom prst="rect">
            <a:avLst/>
          </a:prstGeom>
          <a:ln/>
        </p:spPr>
      </p:sp>
      <p:sp>
        <p:nvSpPr>
          <p:cNvPr id="25" name="Shape 22"/>
          <p:cNvSpPr/>
          <p:nvPr/>
        </p:nvSpPr>
        <p:spPr>
          <a:xfrm>
            <a:off x="9610725" y="5715000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9610725" y="6238875"/>
            <a:ext cx="3133725" cy="523875"/>
          </a:xfrm>
          <a:prstGeom prst="rect">
            <a:avLst/>
          </a:prstGeom>
          <a:ln/>
        </p:spPr>
      </p:sp>
      <p:sp>
        <p:nvSpPr>
          <p:cNvPr id="27" name="Shape 24"/>
          <p:cNvSpPr/>
          <p:nvPr/>
        </p:nvSpPr>
        <p:spPr>
          <a:xfrm>
            <a:off x="9610725" y="6238875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922919" y="7000875"/>
            <a:ext cx="4763" cy="781050"/>
          </a:xfrm>
          <a:custGeom>
            <a:avLst/>
            <a:gdLst/>
            <a:ahLst/>
            <a:cxnLst/>
            <a:rect l="l" t="t" r="r" b="b"/>
            <a:pathLst>
              <a:path w="4763" h="781050">
                <a:moveTo>
                  <a:pt x="0" y="0"/>
                </a:moveTo>
                <a:lnTo>
                  <a:pt x="0" y="28575"/>
                </a:lnTo>
                <a:moveTo>
                  <a:pt x="0" y="66675"/>
                </a:moveTo>
                <a:lnTo>
                  <a:pt x="0" y="95250"/>
                </a:lnTo>
                <a:moveTo>
                  <a:pt x="0" y="133350"/>
                </a:moveTo>
                <a:lnTo>
                  <a:pt x="0" y="161925"/>
                </a:lnTo>
                <a:moveTo>
                  <a:pt x="0" y="200025"/>
                </a:moveTo>
                <a:lnTo>
                  <a:pt x="0" y="228600"/>
                </a:lnTo>
                <a:moveTo>
                  <a:pt x="0" y="266700"/>
                </a:moveTo>
                <a:lnTo>
                  <a:pt x="0" y="295275"/>
                </a:lnTo>
                <a:moveTo>
                  <a:pt x="0" y="333375"/>
                </a:moveTo>
                <a:lnTo>
                  <a:pt x="0" y="361950"/>
                </a:lnTo>
                <a:moveTo>
                  <a:pt x="0" y="400050"/>
                </a:moveTo>
                <a:lnTo>
                  <a:pt x="0" y="428625"/>
                </a:lnTo>
                <a:moveTo>
                  <a:pt x="0" y="466725"/>
                </a:moveTo>
                <a:lnTo>
                  <a:pt x="0" y="495300"/>
                </a:lnTo>
                <a:moveTo>
                  <a:pt x="0" y="533400"/>
                </a:moveTo>
                <a:lnTo>
                  <a:pt x="0" y="561975"/>
                </a:lnTo>
                <a:moveTo>
                  <a:pt x="0" y="600075"/>
                </a:moveTo>
                <a:lnTo>
                  <a:pt x="0" y="628650"/>
                </a:lnTo>
                <a:moveTo>
                  <a:pt x="0" y="666750"/>
                </a:moveTo>
                <a:lnTo>
                  <a:pt x="0" y="695325"/>
                </a:lnTo>
                <a:moveTo>
                  <a:pt x="0" y="733425"/>
                </a:moveTo>
                <a:lnTo>
                  <a:pt x="0" y="762000"/>
                </a:lnTo>
              </a:path>
            </a:pathLst>
          </a:custGeom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29" name="ppxv5"/>
          <p:cNvSpPr/>
          <p:nvPr/>
        </p:nvSpPr>
        <p:spPr>
          <a:xfrm>
            <a:off x="9686925" y="7391400"/>
            <a:ext cx="2236470" cy="276225"/>
          </a:xfrm>
          <a:custGeom>
            <a:avLst/>
            <a:gdLst/>
            <a:ahLst/>
            <a:cxnLst/>
            <a:rect l="l" t="t" r="r" b="b"/>
            <a:pathLst>
              <a:path w="2236470" h="276225">
                <a:moveTo>
                  <a:pt x="0" y="276225"/>
                </a:moveTo>
                <a:lnTo>
                  <a:pt x="372427" y="207645"/>
                </a:lnTo>
                <a:lnTo>
                  <a:pt x="745807" y="138113"/>
                </a:lnTo>
                <a:lnTo>
                  <a:pt x="1118235" y="207645"/>
                </a:lnTo>
                <a:lnTo>
                  <a:pt x="1490663" y="138113"/>
                </a:lnTo>
                <a:lnTo>
                  <a:pt x="1863090" y="138113"/>
                </a:lnTo>
                <a:lnTo>
                  <a:pt x="2236470" y="0"/>
                </a:lnTo>
              </a:path>
            </a:pathLst>
          </a:custGeom>
          <a:ln w="28575" cap="rnd">
            <a:solidFill>
              <a:srgbClr val="626F90"/>
            </a:solidFill>
            <a:prstDash val="solid"/>
            <a:round/>
          </a:ln>
        </p:spPr>
      </p:sp>
      <p:sp>
        <p:nvSpPr>
          <p:cNvPr id="30" name="ppxv6"/>
          <p:cNvSpPr/>
          <p:nvPr/>
        </p:nvSpPr>
        <p:spPr>
          <a:xfrm>
            <a:off x="11923395" y="7115175"/>
            <a:ext cx="744855" cy="483870"/>
          </a:xfrm>
          <a:custGeom>
            <a:avLst/>
            <a:gdLst/>
            <a:ahLst/>
            <a:cxnLst/>
            <a:rect l="l" t="t" r="r" b="b"/>
            <a:pathLst>
              <a:path w="744855" h="483870">
                <a:moveTo>
                  <a:pt x="0" y="276225"/>
                </a:moveTo>
                <a:lnTo>
                  <a:pt x="372427" y="483870"/>
                </a:lnTo>
                <a:lnTo>
                  <a:pt x="744855" y="0"/>
                </a:lnTo>
              </a:path>
            </a:pathLst>
          </a:custGeom>
          <a:ln w="38100" cap="rnd">
            <a:solidFill>
              <a:srgbClr val="FF7A52"/>
            </a:solidFill>
            <a:prstDash val="solid"/>
            <a:round/>
          </a:ln>
        </p:spPr>
      </p:sp>
      <p:sp>
        <p:nvSpPr>
          <p:cNvPr id="31" name="Shape 28"/>
          <p:cNvSpPr/>
          <p:nvPr/>
        </p:nvSpPr>
        <p:spPr>
          <a:xfrm>
            <a:off x="12601575" y="7048500"/>
            <a:ext cx="133350" cy="133350"/>
          </a:xfrm>
          <a:prstGeom prst="ellipse">
            <a:avLst/>
          </a:prstGeom>
          <a:solidFill>
            <a:srgbClr val="FF7A52"/>
          </a:solidFill>
          <a:ln w="28575">
            <a:solidFill>
              <a:srgbClr val="121B36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3344525" y="3695700"/>
            <a:ext cx="3800475" cy="4629150"/>
          </a:xfrm>
          <a:prstGeom prst="roundRect">
            <a:avLst>
              <a:gd name="adj" fmla="val 1327"/>
            </a:avLst>
          </a:prstGeom>
          <a:solidFill>
            <a:srgbClr val="121B36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3677900" y="5715000"/>
            <a:ext cx="3133725" cy="523875"/>
          </a:xfrm>
          <a:prstGeom prst="rect">
            <a:avLst/>
          </a:prstGeom>
          <a:ln/>
        </p:spPr>
      </p:sp>
      <p:sp>
        <p:nvSpPr>
          <p:cNvPr id="34" name="Shape 31"/>
          <p:cNvSpPr/>
          <p:nvPr/>
        </p:nvSpPr>
        <p:spPr>
          <a:xfrm>
            <a:off x="13677900" y="5715000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3677900" y="6238875"/>
            <a:ext cx="3133725" cy="523875"/>
          </a:xfrm>
          <a:prstGeom prst="rect">
            <a:avLst/>
          </a:prstGeom>
          <a:ln/>
        </p:spPr>
      </p:sp>
      <p:sp>
        <p:nvSpPr>
          <p:cNvPr id="36" name="Shape 33"/>
          <p:cNvSpPr/>
          <p:nvPr/>
        </p:nvSpPr>
        <p:spPr>
          <a:xfrm>
            <a:off x="13677900" y="6238875"/>
            <a:ext cx="3133725" cy="9525"/>
          </a:xfrm>
          <a:prstGeom prst="rect">
            <a:avLst/>
          </a:prstGeom>
          <a:solidFill>
            <a:srgbClr val="F1F4FB">
              <a:alpha val="13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990094" y="7000875"/>
            <a:ext cx="4763" cy="781050"/>
          </a:xfrm>
          <a:custGeom>
            <a:avLst/>
            <a:gdLst/>
            <a:ahLst/>
            <a:cxnLst/>
            <a:rect l="l" t="t" r="r" b="b"/>
            <a:pathLst>
              <a:path w="4763" h="781050">
                <a:moveTo>
                  <a:pt x="0" y="0"/>
                </a:moveTo>
                <a:lnTo>
                  <a:pt x="0" y="28575"/>
                </a:lnTo>
                <a:moveTo>
                  <a:pt x="0" y="66675"/>
                </a:moveTo>
                <a:lnTo>
                  <a:pt x="0" y="95250"/>
                </a:lnTo>
                <a:moveTo>
                  <a:pt x="0" y="133350"/>
                </a:moveTo>
                <a:lnTo>
                  <a:pt x="0" y="161925"/>
                </a:lnTo>
                <a:moveTo>
                  <a:pt x="0" y="200025"/>
                </a:moveTo>
                <a:lnTo>
                  <a:pt x="0" y="228600"/>
                </a:lnTo>
                <a:moveTo>
                  <a:pt x="0" y="266700"/>
                </a:moveTo>
                <a:lnTo>
                  <a:pt x="0" y="295275"/>
                </a:lnTo>
                <a:moveTo>
                  <a:pt x="0" y="333375"/>
                </a:moveTo>
                <a:lnTo>
                  <a:pt x="0" y="361950"/>
                </a:lnTo>
                <a:moveTo>
                  <a:pt x="0" y="400050"/>
                </a:moveTo>
                <a:lnTo>
                  <a:pt x="0" y="428625"/>
                </a:lnTo>
                <a:moveTo>
                  <a:pt x="0" y="466725"/>
                </a:moveTo>
                <a:lnTo>
                  <a:pt x="0" y="495300"/>
                </a:lnTo>
                <a:moveTo>
                  <a:pt x="0" y="533400"/>
                </a:moveTo>
                <a:lnTo>
                  <a:pt x="0" y="561975"/>
                </a:lnTo>
                <a:moveTo>
                  <a:pt x="0" y="600075"/>
                </a:moveTo>
                <a:lnTo>
                  <a:pt x="0" y="628650"/>
                </a:lnTo>
                <a:moveTo>
                  <a:pt x="0" y="666750"/>
                </a:moveTo>
                <a:lnTo>
                  <a:pt x="0" y="695325"/>
                </a:lnTo>
                <a:moveTo>
                  <a:pt x="0" y="733425"/>
                </a:moveTo>
                <a:lnTo>
                  <a:pt x="0" y="762000"/>
                </a:lnTo>
              </a:path>
            </a:pathLst>
          </a:custGeom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38" name="ppxv7"/>
          <p:cNvSpPr/>
          <p:nvPr/>
        </p:nvSpPr>
        <p:spPr>
          <a:xfrm>
            <a:off x="13754100" y="7352348"/>
            <a:ext cx="2236470" cy="315277"/>
          </a:xfrm>
          <a:custGeom>
            <a:avLst/>
            <a:gdLst/>
            <a:ahLst/>
            <a:cxnLst/>
            <a:rect l="l" t="t" r="r" b="b"/>
            <a:pathLst>
              <a:path w="2236470" h="315277">
                <a:moveTo>
                  <a:pt x="0" y="236220"/>
                </a:moveTo>
                <a:lnTo>
                  <a:pt x="372427" y="315277"/>
                </a:lnTo>
                <a:lnTo>
                  <a:pt x="745807" y="78105"/>
                </a:lnTo>
                <a:lnTo>
                  <a:pt x="1118235" y="236220"/>
                </a:lnTo>
                <a:lnTo>
                  <a:pt x="1490663" y="157162"/>
                </a:lnTo>
                <a:lnTo>
                  <a:pt x="1863090" y="78105"/>
                </a:lnTo>
                <a:lnTo>
                  <a:pt x="2236470" y="0"/>
                </a:lnTo>
              </a:path>
            </a:pathLst>
          </a:custGeom>
          <a:ln w="28575" cap="rnd">
            <a:solidFill>
              <a:srgbClr val="626F90"/>
            </a:solidFill>
            <a:prstDash val="solid"/>
            <a:round/>
          </a:ln>
        </p:spPr>
      </p:sp>
      <p:sp>
        <p:nvSpPr>
          <p:cNvPr id="39" name="ppxv8"/>
          <p:cNvSpPr/>
          <p:nvPr/>
        </p:nvSpPr>
        <p:spPr>
          <a:xfrm>
            <a:off x="15990570" y="7115175"/>
            <a:ext cx="744855" cy="315277"/>
          </a:xfrm>
          <a:custGeom>
            <a:avLst/>
            <a:gdLst/>
            <a:ahLst/>
            <a:cxnLst/>
            <a:rect l="l" t="t" r="r" b="b"/>
            <a:pathLst>
              <a:path w="744855" h="315277">
                <a:moveTo>
                  <a:pt x="0" y="237173"/>
                </a:moveTo>
                <a:lnTo>
                  <a:pt x="372427" y="315277"/>
                </a:lnTo>
                <a:lnTo>
                  <a:pt x="744855" y="0"/>
                </a:lnTo>
              </a:path>
            </a:pathLst>
          </a:custGeom>
          <a:ln w="38100" cap="rnd">
            <a:solidFill>
              <a:srgbClr val="FF7A52"/>
            </a:solidFill>
            <a:prstDash val="solid"/>
            <a:round/>
          </a:ln>
        </p:spPr>
      </p:sp>
      <p:sp>
        <p:nvSpPr>
          <p:cNvPr id="40" name="Shape 37"/>
          <p:cNvSpPr/>
          <p:nvPr/>
        </p:nvSpPr>
        <p:spPr>
          <a:xfrm>
            <a:off x="16668750" y="7048500"/>
            <a:ext cx="133350" cy="133350"/>
          </a:xfrm>
          <a:prstGeom prst="ellipse">
            <a:avLst/>
          </a:prstGeom>
          <a:solidFill>
            <a:srgbClr val="FF7A52"/>
          </a:solidFill>
          <a:ln w="28575">
            <a:solidFill>
              <a:srgbClr val="121B36"/>
            </a:solidFill>
            <a:prstDash val="solid"/>
          </a:ln>
        </p:spPr>
      </p:sp>
      <p:pic>
        <p:nvPicPr>
          <p:cNvPr id="4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520238"/>
            <a:ext cx="247650" cy="247650"/>
          </a:xfrm>
          <a:prstGeom prst="rect">
            <a:avLst/>
          </a:prstGeom>
        </p:spPr>
      </p:pic>
      <p:sp>
        <p:nvSpPr>
          <p:cNvPr id="42" name="Text 38"/>
          <p:cNvSpPr txBox="1"/>
          <p:nvPr/>
        </p:nvSpPr>
        <p:spPr>
          <a:xfrm>
            <a:off x="1381125" y="590550"/>
            <a:ext cx="1647309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89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ERGEBNIS Q3</a:t>
            </a:r>
            <a:endParaRPr lang="en-US" sz="1350" dirty="0"/>
          </a:p>
        </p:txBody>
      </p:sp>
      <p:sp>
        <p:nvSpPr>
          <p:cNvPr id="43" name="Text 39"/>
          <p:cNvSpPr txBox="1"/>
          <p:nvPr/>
        </p:nvSpPr>
        <p:spPr>
          <a:xfrm>
            <a:off x="11283255" y="590550"/>
            <a:ext cx="1056556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F1F4F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ERGEBNIS</a:t>
            </a:r>
            <a:endParaRPr lang="en-US" sz="1200" dirty="0"/>
          </a:p>
        </p:txBody>
      </p:sp>
      <p:sp>
        <p:nvSpPr>
          <p:cNvPr id="44" name="Text 40"/>
          <p:cNvSpPr txBox="1"/>
          <p:nvPr/>
        </p:nvSpPr>
        <p:spPr>
          <a:xfrm>
            <a:off x="12446943" y="590550"/>
            <a:ext cx="1056556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PRODUKTE</a:t>
            </a:r>
            <a:endParaRPr lang="en-US" sz="1200" dirty="0"/>
          </a:p>
        </p:txBody>
      </p:sp>
      <p:sp>
        <p:nvSpPr>
          <p:cNvPr id="45" name="Text 41"/>
          <p:cNvSpPr txBox="1"/>
          <p:nvPr/>
        </p:nvSpPr>
        <p:spPr>
          <a:xfrm>
            <a:off x="13610630" y="590550"/>
            <a:ext cx="1056556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VERLUSTE</a:t>
            </a:r>
            <a:endParaRPr lang="en-US" sz="1200" dirty="0"/>
          </a:p>
        </p:txBody>
      </p:sp>
      <p:sp>
        <p:nvSpPr>
          <p:cNvPr id="46" name="Text 42"/>
          <p:cNvSpPr txBox="1"/>
          <p:nvPr/>
        </p:nvSpPr>
        <p:spPr>
          <a:xfrm>
            <a:off x="14774317" y="590550"/>
            <a:ext cx="93391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PLAN Q4</a:t>
            </a:r>
            <a:endParaRPr lang="en-US" sz="1200" dirty="0"/>
          </a:p>
        </p:txBody>
      </p:sp>
      <p:sp>
        <p:nvSpPr>
          <p:cNvPr id="47" name="Text 43"/>
          <p:cNvSpPr txBox="1"/>
          <p:nvPr/>
        </p:nvSpPr>
        <p:spPr>
          <a:xfrm>
            <a:off x="15828169" y="590550"/>
            <a:ext cx="1546655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ENTSCHEIDUNG</a:t>
            </a:r>
            <a:endParaRPr lang="en-US" sz="1200" dirty="0"/>
          </a:p>
        </p:txBody>
      </p:sp>
      <p:sp>
        <p:nvSpPr>
          <p:cNvPr id="48" name="Text 44"/>
          <p:cNvSpPr txBox="1"/>
          <p:nvPr/>
        </p:nvSpPr>
        <p:spPr>
          <a:xfrm>
            <a:off x="1143000" y="1409319"/>
            <a:ext cx="10579264" cy="1276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4500" b="1" spc="-135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Q3 schließt 3,1 % über Plan, getragen</a:t>
            </a:r>
            <a:endParaRPr lang="en-US" sz="4500" dirty="0"/>
          </a:p>
          <a:p>
            <a:pPr algn="l" indent="0" marL="0">
              <a:lnSpc>
                <a:spcPts val="4950"/>
              </a:lnSpc>
              <a:buNone/>
            </a:pPr>
            <a:r>
              <a:rPr lang="en-US" sz="4500" b="1" spc="-135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von </a:t>
            </a:r>
            <a:r>
              <a:rPr lang="en-US" sz="4500" b="1" spc="-135" kern="0" dirty="0">
                <a:solidFill>
                  <a:srgbClr val="FF7A52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Neukunden und Service.</a:t>
            </a:r>
            <a:endParaRPr lang="en-US" sz="4500" dirty="0"/>
          </a:p>
        </p:txBody>
      </p:sp>
      <p:sp>
        <p:nvSpPr>
          <p:cNvPr id="49" name="Text 45"/>
          <p:cNvSpPr txBox="1"/>
          <p:nvPr/>
        </p:nvSpPr>
        <p:spPr>
          <a:xfrm>
            <a:off x="1476375" y="4029075"/>
            <a:ext cx="856932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2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UMSATZ</a:t>
            </a:r>
            <a:endParaRPr lang="en-US" sz="1350" dirty="0"/>
          </a:p>
        </p:txBody>
      </p:sp>
      <p:sp>
        <p:nvSpPr>
          <p:cNvPr id="50" name="Text 46"/>
          <p:cNvSpPr txBox="1"/>
          <p:nvPr/>
        </p:nvSpPr>
        <p:spPr>
          <a:xfrm>
            <a:off x="3901380" y="4029075"/>
            <a:ext cx="856932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MIO. €</a:t>
            </a:r>
            <a:endParaRPr lang="en-US" sz="1350" dirty="0"/>
          </a:p>
        </p:txBody>
      </p:sp>
      <p:sp>
        <p:nvSpPr>
          <p:cNvPr id="51" name="Text 47"/>
          <p:cNvSpPr txBox="1"/>
          <p:nvPr/>
        </p:nvSpPr>
        <p:spPr>
          <a:xfrm>
            <a:off x="1476375" y="4543576"/>
            <a:ext cx="3112800" cy="971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b="1" spc="-26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12,84</a:t>
            </a:r>
            <a:endParaRPr lang="en-US" sz="7500" dirty="0"/>
          </a:p>
        </p:txBody>
      </p:sp>
      <p:sp>
        <p:nvSpPr>
          <p:cNvPr id="52" name="Text 48"/>
          <p:cNvSpPr txBox="1"/>
          <p:nvPr/>
        </p:nvSpPr>
        <p:spPr>
          <a:xfrm>
            <a:off x="1476375" y="5867400"/>
            <a:ext cx="84526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Q2</a:t>
            </a:r>
            <a:endParaRPr lang="en-US" sz="1575" dirty="0"/>
          </a:p>
        </p:txBody>
      </p:sp>
      <p:sp>
        <p:nvSpPr>
          <p:cNvPr id="53" name="Text 49"/>
          <p:cNvSpPr txBox="1"/>
          <p:nvPr/>
        </p:nvSpPr>
        <p:spPr>
          <a:xfrm>
            <a:off x="3539877" y="5848350"/>
            <a:ext cx="12165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+8,4 %</a:t>
            </a:r>
            <a:endParaRPr lang="en-US" sz="1575" dirty="0"/>
          </a:p>
        </p:txBody>
      </p:sp>
      <p:sp>
        <p:nvSpPr>
          <p:cNvPr id="54" name="Text 50"/>
          <p:cNvSpPr txBox="1"/>
          <p:nvPr/>
        </p:nvSpPr>
        <p:spPr>
          <a:xfrm>
            <a:off x="1476375" y="6391275"/>
            <a:ext cx="98715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Plan</a:t>
            </a:r>
            <a:endParaRPr lang="en-US" sz="1575" dirty="0"/>
          </a:p>
        </p:txBody>
      </p:sp>
      <p:sp>
        <p:nvSpPr>
          <p:cNvPr id="55" name="Text 51"/>
          <p:cNvSpPr txBox="1"/>
          <p:nvPr/>
        </p:nvSpPr>
        <p:spPr>
          <a:xfrm>
            <a:off x="3539877" y="6372225"/>
            <a:ext cx="12165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+3,1 %</a:t>
            </a:r>
            <a:endParaRPr lang="en-US" sz="1575" dirty="0"/>
          </a:p>
        </p:txBody>
      </p:sp>
      <p:sp>
        <p:nvSpPr>
          <p:cNvPr id="56" name="Text 52"/>
          <p:cNvSpPr txBox="1"/>
          <p:nvPr/>
        </p:nvSpPr>
        <p:spPr>
          <a:xfrm>
            <a:off x="1476375" y="7858125"/>
            <a:ext cx="41265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JAN</a:t>
            </a:r>
            <a:endParaRPr lang="en-US" sz="1125" dirty="0"/>
          </a:p>
        </p:txBody>
      </p:sp>
      <p:sp>
        <p:nvSpPr>
          <p:cNvPr id="57" name="Text 53"/>
          <p:cNvSpPr txBox="1"/>
          <p:nvPr/>
        </p:nvSpPr>
        <p:spPr>
          <a:xfrm>
            <a:off x="3920911" y="7858125"/>
            <a:ext cx="39908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FF7A5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Q3</a:t>
            </a:r>
            <a:endParaRPr lang="en-US" sz="1125" dirty="0"/>
          </a:p>
        </p:txBody>
      </p:sp>
      <p:sp>
        <p:nvSpPr>
          <p:cNvPr id="58" name="Text 54"/>
          <p:cNvSpPr txBox="1"/>
          <p:nvPr/>
        </p:nvSpPr>
        <p:spPr>
          <a:xfrm>
            <a:off x="5543550" y="4029075"/>
            <a:ext cx="202787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2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AUFTRAGSEINGANG</a:t>
            </a:r>
            <a:endParaRPr lang="en-US" sz="1350" dirty="0"/>
          </a:p>
        </p:txBody>
      </p:sp>
      <p:sp>
        <p:nvSpPr>
          <p:cNvPr id="59" name="Text 55"/>
          <p:cNvSpPr txBox="1"/>
          <p:nvPr/>
        </p:nvSpPr>
        <p:spPr>
          <a:xfrm>
            <a:off x="7968555" y="4029075"/>
            <a:ext cx="856932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MIO. €</a:t>
            </a:r>
            <a:endParaRPr lang="en-US" sz="1350" dirty="0"/>
          </a:p>
        </p:txBody>
      </p:sp>
      <p:sp>
        <p:nvSpPr>
          <p:cNvPr id="60" name="Text 56"/>
          <p:cNvSpPr txBox="1"/>
          <p:nvPr/>
        </p:nvSpPr>
        <p:spPr>
          <a:xfrm>
            <a:off x="5543550" y="4543576"/>
            <a:ext cx="3112800" cy="971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b="1" spc="-26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13,62</a:t>
            </a:r>
            <a:endParaRPr lang="en-US" sz="7500" dirty="0"/>
          </a:p>
        </p:txBody>
      </p:sp>
      <p:sp>
        <p:nvSpPr>
          <p:cNvPr id="61" name="Text 57"/>
          <p:cNvSpPr txBox="1"/>
          <p:nvPr/>
        </p:nvSpPr>
        <p:spPr>
          <a:xfrm>
            <a:off x="5543550" y="5867400"/>
            <a:ext cx="84526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Q2</a:t>
            </a:r>
            <a:endParaRPr lang="en-US" sz="1575" dirty="0"/>
          </a:p>
        </p:txBody>
      </p:sp>
      <p:sp>
        <p:nvSpPr>
          <p:cNvPr id="62" name="Text 58"/>
          <p:cNvSpPr txBox="1"/>
          <p:nvPr/>
        </p:nvSpPr>
        <p:spPr>
          <a:xfrm>
            <a:off x="7607052" y="5848350"/>
            <a:ext cx="12165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+5,6 %</a:t>
            </a:r>
            <a:endParaRPr lang="en-US" sz="1575" dirty="0"/>
          </a:p>
        </p:txBody>
      </p:sp>
      <p:sp>
        <p:nvSpPr>
          <p:cNvPr id="63" name="Text 59"/>
          <p:cNvSpPr txBox="1"/>
          <p:nvPr/>
        </p:nvSpPr>
        <p:spPr>
          <a:xfrm>
            <a:off x="5543550" y="6391275"/>
            <a:ext cx="98715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Plan</a:t>
            </a:r>
            <a:endParaRPr lang="en-US" sz="1575" dirty="0"/>
          </a:p>
        </p:txBody>
      </p:sp>
      <p:sp>
        <p:nvSpPr>
          <p:cNvPr id="64" name="Text 60"/>
          <p:cNvSpPr txBox="1"/>
          <p:nvPr/>
        </p:nvSpPr>
        <p:spPr>
          <a:xfrm>
            <a:off x="7607052" y="6372225"/>
            <a:ext cx="12165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+1,8 %</a:t>
            </a:r>
            <a:endParaRPr lang="en-US" sz="1575" dirty="0"/>
          </a:p>
        </p:txBody>
      </p:sp>
      <p:sp>
        <p:nvSpPr>
          <p:cNvPr id="65" name="Text 61"/>
          <p:cNvSpPr txBox="1"/>
          <p:nvPr/>
        </p:nvSpPr>
        <p:spPr>
          <a:xfrm>
            <a:off x="5543550" y="7858125"/>
            <a:ext cx="41265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JAN</a:t>
            </a:r>
            <a:endParaRPr lang="en-US" sz="1125" dirty="0"/>
          </a:p>
        </p:txBody>
      </p:sp>
      <p:sp>
        <p:nvSpPr>
          <p:cNvPr id="66" name="Text 62"/>
          <p:cNvSpPr txBox="1"/>
          <p:nvPr/>
        </p:nvSpPr>
        <p:spPr>
          <a:xfrm>
            <a:off x="7988086" y="7858125"/>
            <a:ext cx="39908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FF7A5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Q3</a:t>
            </a:r>
            <a:endParaRPr lang="en-US" sz="1125" dirty="0"/>
          </a:p>
        </p:txBody>
      </p:sp>
      <p:sp>
        <p:nvSpPr>
          <p:cNvPr id="67" name="Text 63"/>
          <p:cNvSpPr txBox="1"/>
          <p:nvPr/>
        </p:nvSpPr>
        <p:spPr>
          <a:xfrm>
            <a:off x="9610725" y="4029075"/>
            <a:ext cx="124729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2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NEUKUNDEN</a:t>
            </a:r>
            <a:endParaRPr lang="en-US" sz="1350" dirty="0"/>
          </a:p>
        </p:txBody>
      </p:sp>
      <p:sp>
        <p:nvSpPr>
          <p:cNvPr id="68" name="Text 64"/>
          <p:cNvSpPr txBox="1"/>
          <p:nvPr/>
        </p:nvSpPr>
        <p:spPr>
          <a:xfrm>
            <a:off x="9610725" y="4543576"/>
            <a:ext cx="1636522" cy="971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b="1" spc="-26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37</a:t>
            </a:r>
            <a:endParaRPr lang="en-US" sz="7500" dirty="0"/>
          </a:p>
        </p:txBody>
      </p:sp>
      <p:sp>
        <p:nvSpPr>
          <p:cNvPr id="69" name="Text 65"/>
          <p:cNvSpPr txBox="1"/>
          <p:nvPr/>
        </p:nvSpPr>
        <p:spPr>
          <a:xfrm>
            <a:off x="9610725" y="5867400"/>
            <a:ext cx="84526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Q2</a:t>
            </a:r>
            <a:endParaRPr lang="en-US" sz="1575" dirty="0"/>
          </a:p>
        </p:txBody>
      </p:sp>
      <p:sp>
        <p:nvSpPr>
          <p:cNvPr id="70" name="Text 66"/>
          <p:cNvSpPr txBox="1"/>
          <p:nvPr/>
        </p:nvSpPr>
        <p:spPr>
          <a:xfrm>
            <a:off x="12170420" y="5848350"/>
            <a:ext cx="689142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+8</a:t>
            </a:r>
            <a:endParaRPr lang="en-US" sz="1575" dirty="0"/>
          </a:p>
        </p:txBody>
      </p:sp>
      <p:sp>
        <p:nvSpPr>
          <p:cNvPr id="71" name="Text 67"/>
          <p:cNvSpPr txBox="1"/>
          <p:nvPr/>
        </p:nvSpPr>
        <p:spPr>
          <a:xfrm>
            <a:off x="9610725" y="6391275"/>
            <a:ext cx="98715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Plan</a:t>
            </a:r>
            <a:endParaRPr lang="en-US" sz="1575" dirty="0"/>
          </a:p>
        </p:txBody>
      </p:sp>
      <p:sp>
        <p:nvSpPr>
          <p:cNvPr id="72" name="Text 68"/>
          <p:cNvSpPr txBox="1"/>
          <p:nvPr/>
        </p:nvSpPr>
        <p:spPr>
          <a:xfrm>
            <a:off x="12170420" y="6372225"/>
            <a:ext cx="689142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+5</a:t>
            </a:r>
            <a:endParaRPr lang="en-US" sz="1575" dirty="0"/>
          </a:p>
        </p:txBody>
      </p:sp>
      <p:sp>
        <p:nvSpPr>
          <p:cNvPr id="73" name="Text 69"/>
          <p:cNvSpPr txBox="1"/>
          <p:nvPr/>
        </p:nvSpPr>
        <p:spPr>
          <a:xfrm>
            <a:off x="9610725" y="7858125"/>
            <a:ext cx="41265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JAN</a:t>
            </a:r>
            <a:endParaRPr lang="en-US" sz="1125" dirty="0"/>
          </a:p>
        </p:txBody>
      </p:sp>
      <p:sp>
        <p:nvSpPr>
          <p:cNvPr id="74" name="Text 70"/>
          <p:cNvSpPr txBox="1"/>
          <p:nvPr/>
        </p:nvSpPr>
        <p:spPr>
          <a:xfrm>
            <a:off x="12055261" y="7858125"/>
            <a:ext cx="39908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FF7A5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Q3</a:t>
            </a:r>
            <a:endParaRPr lang="en-US" sz="1125" dirty="0"/>
          </a:p>
        </p:txBody>
      </p:sp>
      <p:sp>
        <p:nvSpPr>
          <p:cNvPr id="75" name="Text 71"/>
          <p:cNvSpPr txBox="1"/>
          <p:nvPr/>
        </p:nvSpPr>
        <p:spPr>
          <a:xfrm>
            <a:off x="13677900" y="4029075"/>
            <a:ext cx="1507489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2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GEWINNQUOTE</a:t>
            </a:r>
            <a:endParaRPr lang="en-US" sz="1350" dirty="0"/>
          </a:p>
        </p:txBody>
      </p:sp>
      <p:sp>
        <p:nvSpPr>
          <p:cNvPr id="76" name="Text 72"/>
          <p:cNvSpPr txBox="1"/>
          <p:nvPr/>
        </p:nvSpPr>
        <p:spPr>
          <a:xfrm>
            <a:off x="13677900" y="4543576"/>
            <a:ext cx="2632948" cy="971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b="1" spc="-26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31 %</a:t>
            </a:r>
            <a:endParaRPr lang="en-US" sz="7500" dirty="0"/>
          </a:p>
        </p:txBody>
      </p:sp>
      <p:sp>
        <p:nvSpPr>
          <p:cNvPr id="77" name="Text 73"/>
          <p:cNvSpPr txBox="1"/>
          <p:nvPr/>
        </p:nvSpPr>
        <p:spPr>
          <a:xfrm>
            <a:off x="13677900" y="5867400"/>
            <a:ext cx="845262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Q2</a:t>
            </a:r>
            <a:endParaRPr lang="en-US" sz="1575" dirty="0"/>
          </a:p>
        </p:txBody>
      </p:sp>
      <p:sp>
        <p:nvSpPr>
          <p:cNvPr id="78" name="Text 74"/>
          <p:cNvSpPr txBox="1"/>
          <p:nvPr/>
        </p:nvSpPr>
        <p:spPr>
          <a:xfrm>
            <a:off x="15741402" y="5848350"/>
            <a:ext cx="12165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59D1C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▲ +3 Pp.</a:t>
            </a:r>
            <a:endParaRPr lang="en-US" sz="1575" dirty="0"/>
          </a:p>
        </p:txBody>
      </p:sp>
      <p:sp>
        <p:nvSpPr>
          <p:cNvPr id="79" name="Text 75"/>
          <p:cNvSpPr txBox="1"/>
          <p:nvPr/>
        </p:nvSpPr>
        <p:spPr>
          <a:xfrm>
            <a:off x="13677900" y="6391275"/>
            <a:ext cx="98715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75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ggü. Plan</a:t>
            </a:r>
            <a:endParaRPr lang="en-US" sz="1575" dirty="0"/>
          </a:p>
        </p:txBody>
      </p:sp>
      <p:sp>
        <p:nvSpPr>
          <p:cNvPr id="80" name="Text 76"/>
          <p:cNvSpPr txBox="1"/>
          <p:nvPr/>
        </p:nvSpPr>
        <p:spPr>
          <a:xfrm>
            <a:off x="15741402" y="6372225"/>
            <a:ext cx="121654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75" spc="32" kern="0" dirty="0">
                <a:solidFill>
                  <a:srgbClr val="FF7A5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▼ -1 Pp.</a:t>
            </a:r>
            <a:endParaRPr lang="en-US" sz="1575" dirty="0"/>
          </a:p>
        </p:txBody>
      </p:sp>
      <p:sp>
        <p:nvSpPr>
          <p:cNvPr id="81" name="Text 77"/>
          <p:cNvSpPr txBox="1"/>
          <p:nvPr/>
        </p:nvSpPr>
        <p:spPr>
          <a:xfrm>
            <a:off x="13677900" y="7858125"/>
            <a:ext cx="41265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JAN</a:t>
            </a:r>
            <a:endParaRPr lang="en-US" sz="1125" dirty="0"/>
          </a:p>
        </p:txBody>
      </p:sp>
      <p:sp>
        <p:nvSpPr>
          <p:cNvPr id="82" name="Text 78"/>
          <p:cNvSpPr txBox="1"/>
          <p:nvPr/>
        </p:nvSpPr>
        <p:spPr>
          <a:xfrm>
            <a:off x="16122436" y="7858125"/>
            <a:ext cx="39908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1125" spc="120" kern="0" dirty="0">
                <a:solidFill>
                  <a:srgbClr val="FF7A5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Q3</a:t>
            </a:r>
            <a:endParaRPr lang="en-US" sz="1125" dirty="0"/>
          </a:p>
        </p:txBody>
      </p:sp>
      <p:sp>
        <p:nvSpPr>
          <p:cNvPr id="83" name="Text 79"/>
          <p:cNvSpPr txBox="1"/>
          <p:nvPr/>
        </p:nvSpPr>
        <p:spPr>
          <a:xfrm>
            <a:off x="1143000" y="8686800"/>
            <a:ext cx="13188727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125" spc="68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Plan: Budget 2026, Stand Januar · Gewinnquote: gewonnene durch entschiedene Angebote · Verlauf: Monatswerte Januar bis September</a:t>
            </a:r>
            <a:endParaRPr lang="en-US" sz="1125" dirty="0"/>
          </a:p>
        </p:txBody>
      </p:sp>
      <p:sp>
        <p:nvSpPr>
          <p:cNvPr id="84" name="Text 80"/>
          <p:cNvSpPr txBox="1"/>
          <p:nvPr/>
        </p:nvSpPr>
        <p:spPr>
          <a:xfrm>
            <a:off x="1524000" y="9477375"/>
            <a:ext cx="3205494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100" b="1" spc="-4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Lohrbach Messtechnik</a:t>
            </a:r>
            <a:endParaRPr lang="en-US" sz="2100" dirty="0"/>
          </a:p>
        </p:txBody>
      </p:sp>
      <p:sp>
        <p:nvSpPr>
          <p:cNvPr id="85" name="Text 81"/>
          <p:cNvSpPr txBox="1"/>
          <p:nvPr/>
        </p:nvSpPr>
        <p:spPr>
          <a:xfrm>
            <a:off x="8130034" y="9534525"/>
            <a:ext cx="512552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3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VERTRIEBSBERICHT Q3 2026 · VERTRAULICH</a:t>
            </a:r>
            <a:endParaRPr lang="en-US" sz="1350" dirty="0"/>
          </a:p>
        </p:txBody>
      </p:sp>
      <p:sp>
        <p:nvSpPr>
          <p:cNvPr id="86" name="Text 82"/>
          <p:cNvSpPr txBox="1"/>
          <p:nvPr/>
        </p:nvSpPr>
        <p:spPr>
          <a:xfrm>
            <a:off x="16304865" y="9534525"/>
            <a:ext cx="100634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3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/ 08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1124"/>
          </a:solidFill>
          <a:ln/>
        </p:spPr>
      </p:sp>
      <p:sp>
        <p:nvSpPr>
          <p:cNvPr id="3" name="Shape 1"/>
          <p:cNvSpPr/>
          <p:nvPr/>
        </p:nvSpPr>
        <p:spPr>
          <a:xfrm>
            <a:off x="1143000" y="647700"/>
            <a:ext cx="104775" cy="104775"/>
          </a:xfrm>
          <a:prstGeom prst="roundRect">
            <a:avLst>
              <a:gd name="adj" fmla="val 158678"/>
            </a:avLst>
          </a:prstGeom>
          <a:solidFill>
            <a:srgbClr val="FF7A5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74317" y="590550"/>
            <a:ext cx="768102" cy="3048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3144500" y="1428750"/>
            <a:ext cx="4000500" cy="1752600"/>
          </a:xfrm>
          <a:prstGeom prst="roundRect">
            <a:avLst>
              <a:gd name="adj" fmla="val 6238"/>
            </a:avLst>
          </a:prstGeom>
          <a:solidFill>
            <a:srgbClr val="121B36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629400" y="3819525"/>
            <a:ext cx="813495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75" spc="15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OKTOBER</a:t>
            </a:r>
            <a:endParaRPr lang="en-US" sz="1275" dirty="0"/>
          </a:p>
        </p:txBody>
      </p:sp>
      <p:sp>
        <p:nvSpPr>
          <p:cNvPr id="7" name="Shape 4"/>
          <p:cNvSpPr/>
          <p:nvPr/>
        </p:nvSpPr>
        <p:spPr>
          <a:xfrm>
            <a:off x="6477000" y="3695700"/>
            <a:ext cx="4763" cy="5200650"/>
          </a:xfrm>
          <a:custGeom>
            <a:avLst/>
            <a:gdLst/>
            <a:ahLst/>
            <a:cxnLst/>
            <a:rect l="l" t="t" r="r" b="b"/>
            <a:pathLst>
              <a:path w="4763" h="5200650">
                <a:moveTo>
                  <a:pt x="0" y="0"/>
                </a:moveTo>
                <a:lnTo>
                  <a:pt x="0" y="5200650"/>
                </a:lnTo>
              </a:path>
            </a:pathLst>
          </a:custGeom>
          <a:solidFill>
            <a:srgbClr val="000000"/>
          </a:solidFill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224053" y="3819525"/>
            <a:ext cx="929729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75" spc="15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NOVEMBER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0071653" y="3695700"/>
            <a:ext cx="4763" cy="5200650"/>
          </a:xfrm>
          <a:custGeom>
            <a:avLst/>
            <a:gdLst/>
            <a:ahLst/>
            <a:cxnLst/>
            <a:rect l="l" t="t" r="r" b="b"/>
            <a:pathLst>
              <a:path w="4763" h="5200650">
                <a:moveTo>
                  <a:pt x="-1" y="0"/>
                </a:moveTo>
                <a:lnTo>
                  <a:pt x="-1" y="5200650"/>
                </a:lnTo>
              </a:path>
            </a:pathLst>
          </a:custGeom>
          <a:solidFill>
            <a:srgbClr val="000000"/>
          </a:solidFill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3702747" y="3819525"/>
            <a:ext cx="929729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75" spc="15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DEZEMBER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13550347" y="3695700"/>
            <a:ext cx="4763" cy="5200650"/>
          </a:xfrm>
          <a:custGeom>
            <a:avLst/>
            <a:gdLst/>
            <a:ahLst/>
            <a:cxnLst/>
            <a:rect l="l" t="t" r="r" b="b"/>
            <a:pathLst>
              <a:path w="4763" h="5200650">
                <a:moveTo>
                  <a:pt x="1" y="0"/>
                </a:moveTo>
                <a:lnTo>
                  <a:pt x="1" y="5200650"/>
                </a:lnTo>
              </a:path>
            </a:pathLst>
          </a:custGeom>
          <a:solidFill>
            <a:srgbClr val="000000"/>
          </a:solidFill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7145000" y="3695700"/>
            <a:ext cx="4763" cy="5200650"/>
          </a:xfrm>
          <a:custGeom>
            <a:avLst/>
            <a:gdLst/>
            <a:ahLst/>
            <a:cxnLst/>
            <a:rect l="l" t="t" r="r" b="b"/>
            <a:pathLst>
              <a:path w="4763" h="5200650">
                <a:moveTo>
                  <a:pt x="0" y="0"/>
                </a:moveTo>
                <a:lnTo>
                  <a:pt x="0" y="5200650"/>
                </a:lnTo>
              </a:path>
            </a:pathLst>
          </a:custGeom>
          <a:solidFill>
            <a:srgbClr val="000000"/>
          </a:solidFill>
          <a:ln w="14288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143000" y="4305300"/>
            <a:ext cx="16002000" cy="4763"/>
          </a:xfrm>
          <a:custGeom>
            <a:avLst/>
            <a:gdLst/>
            <a:ahLst/>
            <a:cxnLst/>
            <a:rect l="l" t="t" r="r" b="b"/>
            <a:pathLst>
              <a:path w="16002000" h="4763">
                <a:moveTo>
                  <a:pt x="0" y="0"/>
                </a:moveTo>
                <a:lnTo>
                  <a:pt x="16002000" y="0"/>
                </a:lnTo>
              </a:path>
            </a:pathLst>
          </a:custGeom>
          <a:solidFill>
            <a:srgbClr val="000000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4533900"/>
            <a:ext cx="3792885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b="1" spc="-2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Lieferzeit PT 40 auf 6 Wochen</a:t>
            </a:r>
            <a:endParaRPr lang="en-US" sz="2025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4953000"/>
            <a:ext cx="230505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spc="10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PRODUKTION · M. KELLER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564217" y="4591050"/>
            <a:ext cx="6145696" cy="247650"/>
          </a:xfrm>
          <a:prstGeom prst="roundRect">
            <a:avLst>
              <a:gd name="adj" fmla="val 184615"/>
            </a:avLst>
          </a:prstGeom>
          <a:solidFill>
            <a:srgbClr val="FF7A52"/>
          </a:solidFill>
          <a:ln/>
        </p:spPr>
      </p:sp>
      <p:sp>
        <p:nvSpPr>
          <p:cNvPr id="17" name="Shape 14"/>
          <p:cNvSpPr/>
          <p:nvPr/>
        </p:nvSpPr>
        <p:spPr>
          <a:xfrm>
            <a:off x="10044733" y="4572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285750" y="142875"/>
                </a:lnTo>
                <a:lnTo>
                  <a:pt x="142875" y="285750"/>
                </a:lnTo>
                <a:lnTo>
                  <a:pt x="0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58848" y="5019675"/>
            <a:ext cx="185752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Zusatzschicht startet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14567038" y="4572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285750" y="142875"/>
                </a:lnTo>
                <a:lnTo>
                  <a:pt x="142875" y="285750"/>
                </a:lnTo>
                <a:lnTo>
                  <a:pt x="0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3231305" y="5019675"/>
            <a:ext cx="161195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 Wochen erreicht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1143000" y="5429250"/>
            <a:ext cx="16002000" cy="4763"/>
          </a:xfrm>
          <a:custGeom>
            <a:avLst/>
            <a:gdLst/>
            <a:ahLst/>
            <a:cxnLst/>
            <a:rect l="l" t="t" r="r" b="b"/>
            <a:pathLst>
              <a:path w="16002000" h="4763">
                <a:moveTo>
                  <a:pt x="0" y="0"/>
                </a:moveTo>
                <a:lnTo>
                  <a:pt x="16002000" y="0"/>
                </a:lnTo>
              </a:path>
            </a:pathLst>
          </a:custGeom>
          <a:solidFill>
            <a:srgbClr val="000000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143000" y="5657850"/>
            <a:ext cx="3860453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b="1" spc="-2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Preisrahmen für Großprojekte</a:t>
            </a:r>
            <a:endParaRPr lang="en-US" sz="2025" dirty="0"/>
          </a:p>
        </p:txBody>
      </p:sp>
      <p:sp>
        <p:nvSpPr>
          <p:cNvPr id="23" name="Text 20"/>
          <p:cNvSpPr txBox="1"/>
          <p:nvPr/>
        </p:nvSpPr>
        <p:spPr>
          <a:xfrm>
            <a:off x="1143000" y="6076950"/>
            <a:ext cx="345757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spc="10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VERTRIEB, CONTROLLING · J. RITTER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984435" y="5715000"/>
            <a:ext cx="2667000" cy="247650"/>
          </a:xfrm>
          <a:prstGeom prst="roundRect">
            <a:avLst>
              <a:gd name="adj" fmla="val 184615"/>
            </a:avLst>
          </a:prstGeom>
          <a:solidFill>
            <a:srgbClr val="25346A"/>
          </a:solidFill>
          <a:ln/>
        </p:spPr>
      </p:sp>
      <p:sp>
        <p:nvSpPr>
          <p:cNvPr id="25" name="Shape 22"/>
          <p:cNvSpPr/>
          <p:nvPr/>
        </p:nvSpPr>
        <p:spPr>
          <a:xfrm>
            <a:off x="8421342" y="56959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285750" y="142875"/>
                </a:lnTo>
                <a:lnTo>
                  <a:pt x="142875" y="285750"/>
                </a:lnTo>
                <a:lnTo>
                  <a:pt x="0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8430867" y="6143625"/>
            <a:ext cx="145137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Rabattmatrix gilt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10508560" y="56959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285750" y="142875"/>
                </a:lnTo>
                <a:lnTo>
                  <a:pt x="142875" y="285750"/>
                </a:lnTo>
                <a:lnTo>
                  <a:pt x="0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10518085" y="6143625"/>
            <a:ext cx="14018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Angebot in 48 h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1143000" y="6553200"/>
            <a:ext cx="16002000" cy="4763"/>
          </a:xfrm>
          <a:custGeom>
            <a:avLst/>
            <a:gdLst/>
            <a:ahLst/>
            <a:cxnLst/>
            <a:rect l="l" t="t" r="r" b="b"/>
            <a:pathLst>
              <a:path w="16002000" h="4763">
                <a:moveTo>
                  <a:pt x="0" y="0"/>
                </a:moveTo>
                <a:lnTo>
                  <a:pt x="16002000" y="0"/>
                </a:lnTo>
              </a:path>
            </a:pathLst>
          </a:custGeom>
          <a:solidFill>
            <a:srgbClr val="000000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1143000" y="6781800"/>
            <a:ext cx="3708350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b="1" spc="-2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Schnittstelle zum Leitsystem</a:t>
            </a:r>
            <a:endParaRPr lang="en-US" sz="2025" dirty="0"/>
          </a:p>
        </p:txBody>
      </p:sp>
      <p:sp>
        <p:nvSpPr>
          <p:cNvPr id="31" name="Text 28"/>
          <p:cNvSpPr txBox="1"/>
          <p:nvPr/>
        </p:nvSpPr>
        <p:spPr>
          <a:xfrm>
            <a:off x="1143000" y="7200900"/>
            <a:ext cx="240982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spc="10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ENTWICKLUNG · D. SOMMER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6940826" y="6838950"/>
            <a:ext cx="8580782" cy="247650"/>
          </a:xfrm>
          <a:prstGeom prst="roundRect">
            <a:avLst>
              <a:gd name="adj" fmla="val 184615"/>
            </a:avLst>
          </a:prstGeom>
          <a:solidFill>
            <a:srgbClr val="25346A"/>
          </a:solidFill>
          <a:ln/>
        </p:spPr>
      </p:sp>
      <p:sp>
        <p:nvSpPr>
          <p:cNvPr id="33" name="Shape 30"/>
          <p:cNvSpPr/>
          <p:nvPr/>
        </p:nvSpPr>
        <p:spPr>
          <a:xfrm>
            <a:off x="13407472" y="68199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6" y="0"/>
                </a:moveTo>
                <a:lnTo>
                  <a:pt x="285751" y="142875"/>
                </a:lnTo>
                <a:lnTo>
                  <a:pt x="142876" y="285750"/>
                </a:lnTo>
                <a:lnTo>
                  <a:pt x="1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12391944" y="7267575"/>
            <a:ext cx="23168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bei zwei Stadtwerken</a:t>
            </a:r>
            <a:endParaRPr lang="en-US" sz="1500" dirty="0"/>
          </a:p>
        </p:txBody>
      </p:sp>
      <p:sp>
        <p:nvSpPr>
          <p:cNvPr id="35" name="Shape 32"/>
          <p:cNvSpPr/>
          <p:nvPr/>
        </p:nvSpPr>
        <p:spPr>
          <a:xfrm>
            <a:off x="1143000" y="7677150"/>
            <a:ext cx="16002000" cy="4763"/>
          </a:xfrm>
          <a:custGeom>
            <a:avLst/>
            <a:gdLst/>
            <a:ahLst/>
            <a:cxnLst/>
            <a:rect l="l" t="t" r="r" b="b"/>
            <a:pathLst>
              <a:path w="16002000" h="4763">
                <a:moveTo>
                  <a:pt x="0" y="0"/>
                </a:moveTo>
                <a:lnTo>
                  <a:pt x="16002000" y="0"/>
                </a:lnTo>
              </a:path>
            </a:pathLst>
          </a:custGeom>
          <a:solidFill>
            <a:srgbClr val="000000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1143000" y="7905750"/>
            <a:ext cx="3719661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b="1" spc="-2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Service-Verträge im Bestand</a:t>
            </a:r>
            <a:endParaRPr lang="en-US" sz="2025" dirty="0"/>
          </a:p>
        </p:txBody>
      </p:sp>
      <p:sp>
        <p:nvSpPr>
          <p:cNvPr id="37" name="Text 34"/>
          <p:cNvSpPr txBox="1"/>
          <p:nvPr/>
        </p:nvSpPr>
        <p:spPr>
          <a:xfrm>
            <a:off x="1143000" y="8324850"/>
            <a:ext cx="240982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spc="10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INNENDIENST · A. BRANDT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7752522" y="7962900"/>
            <a:ext cx="8232913" cy="247650"/>
          </a:xfrm>
          <a:prstGeom prst="roundRect">
            <a:avLst>
              <a:gd name="adj" fmla="val 184615"/>
            </a:avLst>
          </a:prstGeom>
          <a:solidFill>
            <a:srgbClr val="25346A"/>
          </a:solidFill>
          <a:ln/>
        </p:spPr>
      </p:sp>
      <p:sp>
        <p:nvSpPr>
          <p:cNvPr id="39" name="Shape 36"/>
          <p:cNvSpPr/>
          <p:nvPr/>
        </p:nvSpPr>
        <p:spPr>
          <a:xfrm>
            <a:off x="11320256" y="79438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285750" y="142875"/>
                </a:lnTo>
                <a:lnTo>
                  <a:pt x="142875" y="285750"/>
                </a:lnTo>
                <a:lnTo>
                  <a:pt x="0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10266552" y="8391525"/>
            <a:ext cx="239315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420 Kunden angesprochen</a:t>
            </a:r>
            <a:endParaRPr lang="en-US" sz="1500" dirty="0"/>
          </a:p>
        </p:txBody>
      </p:sp>
      <p:sp>
        <p:nvSpPr>
          <p:cNvPr id="41" name="Shape 38"/>
          <p:cNvSpPr/>
          <p:nvPr/>
        </p:nvSpPr>
        <p:spPr>
          <a:xfrm>
            <a:off x="15842560" y="79438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285750" y="142875"/>
                </a:lnTo>
                <a:lnTo>
                  <a:pt x="142875" y="285750"/>
                </a:lnTo>
                <a:lnTo>
                  <a:pt x="0" y="142875"/>
                </a:lnTo>
                <a:close/>
              </a:path>
            </a:pathLst>
          </a:custGeom>
          <a:solidFill>
            <a:srgbClr val="F1F4FB"/>
          </a:solidFill>
          <a:ln w="38100">
            <a:solidFill>
              <a:srgbClr val="0B1124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14584813" y="8391525"/>
            <a:ext cx="153397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F1F4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 neue Verträge</a:t>
            </a:r>
            <a:endParaRPr lang="en-US" sz="1500" dirty="0"/>
          </a:p>
        </p:txBody>
      </p:sp>
      <p:sp>
        <p:nvSpPr>
          <p:cNvPr id="43" name="Shape 40"/>
          <p:cNvSpPr/>
          <p:nvPr/>
        </p:nvSpPr>
        <p:spPr>
          <a:xfrm>
            <a:off x="1143000" y="8801100"/>
            <a:ext cx="16002000" cy="4763"/>
          </a:xfrm>
          <a:custGeom>
            <a:avLst/>
            <a:gdLst/>
            <a:ahLst/>
            <a:cxnLst/>
            <a:rect l="l" t="t" r="r" b="b"/>
            <a:pathLst>
              <a:path w="16002000" h="4763">
                <a:moveTo>
                  <a:pt x="0" y="0"/>
                </a:moveTo>
                <a:lnTo>
                  <a:pt x="16002000" y="0"/>
                </a:lnTo>
              </a:path>
            </a:pathLst>
          </a:custGeom>
          <a:solidFill>
            <a:srgbClr val="000000"/>
          </a:solidFill>
          <a:ln w="9525">
            <a:solidFill>
              <a:srgbClr val="F1F4FB">
                <a:alpha val="13000"/>
              </a:srgbClr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984435" y="4114800"/>
            <a:ext cx="4763" cy="4686300"/>
          </a:xfrm>
          <a:custGeom>
            <a:avLst/>
            <a:gdLst/>
            <a:ahLst/>
            <a:cxnLst/>
            <a:rect l="l" t="t" r="r" b="b"/>
            <a:pathLst>
              <a:path w="4763" h="4686300">
                <a:moveTo>
                  <a:pt x="0" y="0"/>
                </a:moveTo>
                <a:lnTo>
                  <a:pt x="0" y="28575"/>
                </a:lnTo>
                <a:moveTo>
                  <a:pt x="0" y="85725"/>
                </a:moveTo>
                <a:lnTo>
                  <a:pt x="0" y="114300"/>
                </a:lnTo>
                <a:moveTo>
                  <a:pt x="0" y="171450"/>
                </a:moveTo>
                <a:lnTo>
                  <a:pt x="0" y="200025"/>
                </a:lnTo>
                <a:moveTo>
                  <a:pt x="0" y="257175"/>
                </a:moveTo>
                <a:lnTo>
                  <a:pt x="0" y="285750"/>
                </a:lnTo>
                <a:moveTo>
                  <a:pt x="0" y="342900"/>
                </a:moveTo>
                <a:lnTo>
                  <a:pt x="0" y="371475"/>
                </a:lnTo>
                <a:moveTo>
                  <a:pt x="0" y="428625"/>
                </a:moveTo>
                <a:lnTo>
                  <a:pt x="0" y="457200"/>
                </a:lnTo>
                <a:moveTo>
                  <a:pt x="0" y="514350"/>
                </a:moveTo>
                <a:lnTo>
                  <a:pt x="0" y="542925"/>
                </a:lnTo>
                <a:moveTo>
                  <a:pt x="0" y="600075"/>
                </a:moveTo>
                <a:lnTo>
                  <a:pt x="0" y="628650"/>
                </a:lnTo>
                <a:moveTo>
                  <a:pt x="0" y="685800"/>
                </a:moveTo>
                <a:lnTo>
                  <a:pt x="0" y="714375"/>
                </a:lnTo>
                <a:moveTo>
                  <a:pt x="0" y="771525"/>
                </a:moveTo>
                <a:lnTo>
                  <a:pt x="0" y="800100"/>
                </a:lnTo>
                <a:moveTo>
                  <a:pt x="0" y="857250"/>
                </a:moveTo>
                <a:lnTo>
                  <a:pt x="0" y="885825"/>
                </a:lnTo>
                <a:moveTo>
                  <a:pt x="0" y="942975"/>
                </a:moveTo>
                <a:lnTo>
                  <a:pt x="0" y="971550"/>
                </a:lnTo>
                <a:moveTo>
                  <a:pt x="0" y="1028700"/>
                </a:moveTo>
                <a:lnTo>
                  <a:pt x="0" y="1057275"/>
                </a:lnTo>
                <a:moveTo>
                  <a:pt x="0" y="1114425"/>
                </a:moveTo>
                <a:lnTo>
                  <a:pt x="0" y="1143000"/>
                </a:lnTo>
                <a:moveTo>
                  <a:pt x="0" y="1200150"/>
                </a:moveTo>
                <a:lnTo>
                  <a:pt x="0" y="1228725"/>
                </a:lnTo>
                <a:moveTo>
                  <a:pt x="0" y="1285875"/>
                </a:moveTo>
                <a:lnTo>
                  <a:pt x="0" y="1314450"/>
                </a:lnTo>
                <a:moveTo>
                  <a:pt x="0" y="1371600"/>
                </a:moveTo>
                <a:lnTo>
                  <a:pt x="0" y="1400175"/>
                </a:lnTo>
                <a:moveTo>
                  <a:pt x="0" y="1457325"/>
                </a:moveTo>
                <a:lnTo>
                  <a:pt x="0" y="1485900"/>
                </a:lnTo>
                <a:moveTo>
                  <a:pt x="0" y="1543050"/>
                </a:moveTo>
                <a:lnTo>
                  <a:pt x="0" y="1571625"/>
                </a:lnTo>
                <a:moveTo>
                  <a:pt x="0" y="1628775"/>
                </a:moveTo>
                <a:lnTo>
                  <a:pt x="0" y="1657350"/>
                </a:lnTo>
                <a:moveTo>
                  <a:pt x="0" y="1714500"/>
                </a:moveTo>
                <a:lnTo>
                  <a:pt x="0" y="1743075"/>
                </a:lnTo>
                <a:moveTo>
                  <a:pt x="0" y="1800225"/>
                </a:moveTo>
                <a:lnTo>
                  <a:pt x="0" y="1828800"/>
                </a:lnTo>
                <a:moveTo>
                  <a:pt x="0" y="1885950"/>
                </a:moveTo>
                <a:lnTo>
                  <a:pt x="0" y="1914525"/>
                </a:lnTo>
                <a:moveTo>
                  <a:pt x="0" y="1971675"/>
                </a:moveTo>
                <a:lnTo>
                  <a:pt x="0" y="2000250"/>
                </a:lnTo>
                <a:moveTo>
                  <a:pt x="0" y="2057400"/>
                </a:moveTo>
                <a:lnTo>
                  <a:pt x="0" y="2085975"/>
                </a:lnTo>
                <a:moveTo>
                  <a:pt x="0" y="2143125"/>
                </a:moveTo>
                <a:lnTo>
                  <a:pt x="0" y="2171700"/>
                </a:lnTo>
                <a:moveTo>
                  <a:pt x="0" y="2228850"/>
                </a:moveTo>
                <a:lnTo>
                  <a:pt x="0" y="2257425"/>
                </a:lnTo>
                <a:moveTo>
                  <a:pt x="0" y="2314575"/>
                </a:moveTo>
                <a:lnTo>
                  <a:pt x="0" y="2343150"/>
                </a:lnTo>
                <a:moveTo>
                  <a:pt x="0" y="2400300"/>
                </a:moveTo>
                <a:lnTo>
                  <a:pt x="0" y="2428875"/>
                </a:lnTo>
                <a:moveTo>
                  <a:pt x="0" y="2486025"/>
                </a:moveTo>
                <a:lnTo>
                  <a:pt x="0" y="2514600"/>
                </a:lnTo>
                <a:moveTo>
                  <a:pt x="0" y="2571750"/>
                </a:moveTo>
                <a:lnTo>
                  <a:pt x="0" y="2600325"/>
                </a:lnTo>
                <a:moveTo>
                  <a:pt x="0" y="2657475"/>
                </a:moveTo>
                <a:lnTo>
                  <a:pt x="0" y="2686050"/>
                </a:lnTo>
                <a:moveTo>
                  <a:pt x="0" y="2743200"/>
                </a:moveTo>
                <a:lnTo>
                  <a:pt x="0" y="2771775"/>
                </a:lnTo>
                <a:moveTo>
                  <a:pt x="0" y="2828925"/>
                </a:moveTo>
                <a:lnTo>
                  <a:pt x="0" y="2857500"/>
                </a:lnTo>
                <a:moveTo>
                  <a:pt x="0" y="2914650"/>
                </a:moveTo>
                <a:lnTo>
                  <a:pt x="0" y="2943225"/>
                </a:lnTo>
                <a:moveTo>
                  <a:pt x="0" y="3000375"/>
                </a:moveTo>
                <a:lnTo>
                  <a:pt x="0" y="3028950"/>
                </a:lnTo>
                <a:moveTo>
                  <a:pt x="0" y="3086100"/>
                </a:moveTo>
                <a:lnTo>
                  <a:pt x="0" y="3114675"/>
                </a:lnTo>
                <a:moveTo>
                  <a:pt x="0" y="3171825"/>
                </a:moveTo>
                <a:lnTo>
                  <a:pt x="0" y="3200400"/>
                </a:lnTo>
                <a:moveTo>
                  <a:pt x="0" y="3257550"/>
                </a:moveTo>
                <a:lnTo>
                  <a:pt x="0" y="3286125"/>
                </a:lnTo>
                <a:moveTo>
                  <a:pt x="0" y="3343275"/>
                </a:moveTo>
                <a:lnTo>
                  <a:pt x="0" y="3371850"/>
                </a:lnTo>
                <a:moveTo>
                  <a:pt x="0" y="3429000"/>
                </a:moveTo>
                <a:lnTo>
                  <a:pt x="0" y="3457575"/>
                </a:lnTo>
                <a:moveTo>
                  <a:pt x="0" y="3514725"/>
                </a:moveTo>
                <a:lnTo>
                  <a:pt x="0" y="3543300"/>
                </a:lnTo>
                <a:moveTo>
                  <a:pt x="0" y="3600450"/>
                </a:moveTo>
                <a:lnTo>
                  <a:pt x="0" y="3629025"/>
                </a:lnTo>
                <a:moveTo>
                  <a:pt x="0" y="3686175"/>
                </a:moveTo>
                <a:lnTo>
                  <a:pt x="0" y="3714750"/>
                </a:lnTo>
                <a:moveTo>
                  <a:pt x="0" y="3771900"/>
                </a:moveTo>
                <a:lnTo>
                  <a:pt x="0" y="3800475"/>
                </a:lnTo>
                <a:moveTo>
                  <a:pt x="0" y="3857625"/>
                </a:moveTo>
                <a:lnTo>
                  <a:pt x="0" y="3886200"/>
                </a:lnTo>
                <a:moveTo>
                  <a:pt x="0" y="3943350"/>
                </a:moveTo>
                <a:lnTo>
                  <a:pt x="0" y="3971925"/>
                </a:lnTo>
                <a:moveTo>
                  <a:pt x="0" y="4029075"/>
                </a:moveTo>
                <a:lnTo>
                  <a:pt x="0" y="4057650"/>
                </a:lnTo>
                <a:moveTo>
                  <a:pt x="0" y="4114800"/>
                </a:moveTo>
                <a:lnTo>
                  <a:pt x="0" y="4143375"/>
                </a:lnTo>
                <a:moveTo>
                  <a:pt x="0" y="4200525"/>
                </a:moveTo>
                <a:lnTo>
                  <a:pt x="0" y="4229100"/>
                </a:lnTo>
                <a:moveTo>
                  <a:pt x="0" y="4286250"/>
                </a:moveTo>
                <a:lnTo>
                  <a:pt x="0" y="4314825"/>
                </a:lnTo>
                <a:moveTo>
                  <a:pt x="0" y="4371975"/>
                </a:moveTo>
                <a:lnTo>
                  <a:pt x="0" y="4400550"/>
                </a:lnTo>
                <a:moveTo>
                  <a:pt x="0" y="4457700"/>
                </a:moveTo>
                <a:lnTo>
                  <a:pt x="0" y="4486275"/>
                </a:lnTo>
                <a:moveTo>
                  <a:pt x="0" y="4543425"/>
                </a:moveTo>
                <a:lnTo>
                  <a:pt x="0" y="4572000"/>
                </a:lnTo>
                <a:moveTo>
                  <a:pt x="0" y="4629150"/>
                </a:moveTo>
                <a:lnTo>
                  <a:pt x="0" y="4657725"/>
                </a:lnTo>
              </a:path>
            </a:pathLst>
          </a:custGeom>
          <a:ln w="19050">
            <a:solidFill>
              <a:srgbClr val="FF7A52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7584385" y="4076700"/>
            <a:ext cx="800100" cy="247650"/>
          </a:xfrm>
          <a:prstGeom prst="roundRect">
            <a:avLst>
              <a:gd name="adj" fmla="val 184615"/>
            </a:avLst>
          </a:prstGeom>
          <a:solidFill>
            <a:srgbClr val="FF7A5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7734403" y="4114800"/>
            <a:ext cx="500063" cy="180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25" spc="113" kern="0" dirty="0">
                <a:solidFill>
                  <a:srgbClr val="0B11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HEUTE</a:t>
            </a:r>
            <a:endParaRPr lang="en-US" sz="1125" dirty="0"/>
          </a:p>
        </p:txBody>
      </p:sp>
      <p:pic>
        <p:nvPicPr>
          <p:cNvPr id="4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520238"/>
            <a:ext cx="247650" cy="247650"/>
          </a:xfrm>
          <a:prstGeom prst="rect">
            <a:avLst/>
          </a:prstGeom>
        </p:spPr>
      </p:pic>
      <p:sp>
        <p:nvSpPr>
          <p:cNvPr id="48" name="Text 44"/>
          <p:cNvSpPr txBox="1"/>
          <p:nvPr/>
        </p:nvSpPr>
        <p:spPr>
          <a:xfrm>
            <a:off x="1381125" y="590550"/>
            <a:ext cx="1076025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89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PLAN Q4</a:t>
            </a:r>
            <a:endParaRPr lang="en-US" sz="1350" dirty="0"/>
          </a:p>
        </p:txBody>
      </p:sp>
      <p:sp>
        <p:nvSpPr>
          <p:cNvPr id="49" name="Text 45"/>
          <p:cNvSpPr txBox="1"/>
          <p:nvPr/>
        </p:nvSpPr>
        <p:spPr>
          <a:xfrm>
            <a:off x="11283255" y="590550"/>
            <a:ext cx="1056556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ERGEBNIS</a:t>
            </a:r>
            <a:endParaRPr lang="en-US" sz="1200" dirty="0"/>
          </a:p>
        </p:txBody>
      </p:sp>
      <p:sp>
        <p:nvSpPr>
          <p:cNvPr id="50" name="Text 46"/>
          <p:cNvSpPr txBox="1"/>
          <p:nvPr/>
        </p:nvSpPr>
        <p:spPr>
          <a:xfrm>
            <a:off x="12446943" y="590550"/>
            <a:ext cx="1056556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PRODUKTE</a:t>
            </a:r>
            <a:endParaRPr lang="en-US" sz="1200" dirty="0"/>
          </a:p>
        </p:txBody>
      </p:sp>
      <p:sp>
        <p:nvSpPr>
          <p:cNvPr id="51" name="Text 47"/>
          <p:cNvSpPr txBox="1"/>
          <p:nvPr/>
        </p:nvSpPr>
        <p:spPr>
          <a:xfrm>
            <a:off x="13610630" y="590550"/>
            <a:ext cx="1056556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VERLUSTE</a:t>
            </a:r>
            <a:endParaRPr lang="en-US" sz="1200" dirty="0"/>
          </a:p>
        </p:txBody>
      </p:sp>
      <p:sp>
        <p:nvSpPr>
          <p:cNvPr id="52" name="Text 48"/>
          <p:cNvSpPr txBox="1"/>
          <p:nvPr/>
        </p:nvSpPr>
        <p:spPr>
          <a:xfrm>
            <a:off x="14774317" y="590550"/>
            <a:ext cx="93391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F1F4F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PLAN Q4</a:t>
            </a:r>
            <a:endParaRPr lang="en-US" sz="1200" dirty="0"/>
          </a:p>
        </p:txBody>
      </p:sp>
      <p:sp>
        <p:nvSpPr>
          <p:cNvPr id="53" name="Text 49"/>
          <p:cNvSpPr txBox="1"/>
          <p:nvPr/>
        </p:nvSpPr>
        <p:spPr>
          <a:xfrm>
            <a:off x="15828169" y="590550"/>
            <a:ext cx="1546655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44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ENTSCHEIDUNG</a:t>
            </a:r>
            <a:endParaRPr lang="en-US" sz="1200" dirty="0"/>
          </a:p>
        </p:txBody>
      </p:sp>
      <p:sp>
        <p:nvSpPr>
          <p:cNvPr id="54" name="Text 50"/>
          <p:cNvSpPr txBox="1"/>
          <p:nvPr/>
        </p:nvSpPr>
        <p:spPr>
          <a:xfrm>
            <a:off x="1143000" y="1409319"/>
            <a:ext cx="8961910" cy="1276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950"/>
              </a:lnSpc>
              <a:buNone/>
            </a:pPr>
            <a:r>
              <a:rPr lang="en-US" sz="4500" b="1" spc="-135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Plan für Q4: vier Maßnahmen,</a:t>
            </a:r>
            <a:endParaRPr lang="en-US" sz="4500" dirty="0"/>
          </a:p>
          <a:p>
            <a:pPr algn="l" indent="0" marL="0">
              <a:lnSpc>
                <a:spcPts val="4950"/>
              </a:lnSpc>
              <a:buNone/>
            </a:pPr>
            <a:r>
              <a:rPr lang="en-US" sz="4500" b="1" spc="-135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damit wir </a:t>
            </a:r>
            <a:r>
              <a:rPr lang="en-US" sz="4500" b="1" spc="-135" kern="0" dirty="0">
                <a:solidFill>
                  <a:srgbClr val="FF7A52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13,4 Mio. €</a:t>
            </a:r>
            <a:r>
              <a:rPr lang="en-US" sz="4500" b="1" spc="-135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 erreichen.</a:t>
            </a:r>
            <a:endParaRPr lang="en-US" sz="4500" dirty="0"/>
          </a:p>
        </p:txBody>
      </p:sp>
      <p:sp>
        <p:nvSpPr>
          <p:cNvPr id="55" name="Text 51"/>
          <p:cNvSpPr txBox="1"/>
          <p:nvPr/>
        </p:nvSpPr>
        <p:spPr>
          <a:xfrm>
            <a:off x="13439775" y="1685925"/>
            <a:ext cx="1611724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spc="120" kern="0" dirty="0">
                <a:solidFill>
                  <a:srgbClr val="A0AB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UMSATZZIEL Q4</a:t>
            </a:r>
            <a:endParaRPr lang="en-US" sz="1200" dirty="0"/>
          </a:p>
        </p:txBody>
      </p:sp>
      <p:sp>
        <p:nvSpPr>
          <p:cNvPr id="56" name="Text 52"/>
          <p:cNvSpPr txBox="1"/>
          <p:nvPr/>
        </p:nvSpPr>
        <p:spPr>
          <a:xfrm>
            <a:off x="13439775" y="2028943"/>
            <a:ext cx="1590500" cy="628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spc="-168" kern="0" dirty="0">
                <a:solidFill>
                  <a:srgbClr val="FF7A52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13,4</a:t>
            </a:r>
            <a:endParaRPr lang="en-US" sz="4800" dirty="0"/>
          </a:p>
        </p:txBody>
      </p:sp>
      <p:sp>
        <p:nvSpPr>
          <p:cNvPr id="57" name="Text 53"/>
          <p:cNvSpPr txBox="1"/>
          <p:nvPr/>
        </p:nvSpPr>
        <p:spPr>
          <a:xfrm>
            <a:off x="14869120" y="2238375"/>
            <a:ext cx="95429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100" spc="-21" kern="0" dirty="0">
                <a:solidFill>
                  <a:srgbClr val="A0ABC8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Mio. €</a:t>
            </a:r>
            <a:endParaRPr lang="en-US" sz="2100" dirty="0"/>
          </a:p>
        </p:txBody>
      </p:sp>
      <p:sp>
        <p:nvSpPr>
          <p:cNvPr id="58" name="Text 54"/>
          <p:cNvSpPr txBox="1"/>
          <p:nvPr/>
        </p:nvSpPr>
        <p:spPr>
          <a:xfrm>
            <a:off x="13439775" y="2695575"/>
            <a:ext cx="2132238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A0A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+4,4 % gegenüber Q3</a:t>
            </a:r>
            <a:endParaRPr lang="en-US" sz="1500" dirty="0"/>
          </a:p>
        </p:txBody>
      </p:sp>
      <p:sp>
        <p:nvSpPr>
          <p:cNvPr id="59" name="Text 55"/>
          <p:cNvSpPr txBox="1"/>
          <p:nvPr/>
        </p:nvSpPr>
        <p:spPr>
          <a:xfrm>
            <a:off x="1524000" y="9477375"/>
            <a:ext cx="3205494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100" b="1" spc="-42" kern="0" dirty="0">
                <a:solidFill>
                  <a:srgbClr val="F1F4FB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Lohrbach Messtechnik</a:t>
            </a:r>
            <a:endParaRPr lang="en-US" sz="2100" dirty="0"/>
          </a:p>
        </p:txBody>
      </p:sp>
      <p:sp>
        <p:nvSpPr>
          <p:cNvPr id="60" name="Text 56"/>
          <p:cNvSpPr txBox="1"/>
          <p:nvPr/>
        </p:nvSpPr>
        <p:spPr>
          <a:xfrm>
            <a:off x="8130034" y="9534525"/>
            <a:ext cx="512552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3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VERTRIEBSBERICHT Q3 2026 · VERTRAULICH</a:t>
            </a:r>
            <a:endParaRPr lang="en-US" sz="1350" dirty="0"/>
          </a:p>
        </p:txBody>
      </p:sp>
      <p:sp>
        <p:nvSpPr>
          <p:cNvPr id="61" name="Text 57"/>
          <p:cNvSpPr txBox="1"/>
          <p:nvPr/>
        </p:nvSpPr>
        <p:spPr>
          <a:xfrm>
            <a:off x="16304865" y="9534525"/>
            <a:ext cx="100634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350" spc="135" kern="0" dirty="0">
                <a:solidFill>
                  <a:srgbClr val="626F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/ 08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Slaide Exportbeispiel: Lohrbach Messtechnik</dc:title>
  <dc:subject/>
  <dc:creator>Slaide</dc:creator>
  <cp:lastModifiedBy>Slaide</cp:lastModifiedBy>
  <cp:revision>1</cp:revision>
  <dcterms:created xsi:type="dcterms:W3CDTF">2026-10-07T10:36:22Z</dcterms:created>
  <dcterms:modified xsi:type="dcterms:W3CDTF">2026-10-07T10:36:22Z</dcterms:modified>
</cp:coreProperties>
</file>