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charts/chart7.xml" ContentType="application/vnd.openxmlformats-officedocument.drawingml.chart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harts/chart8.xml" ContentType="application/vnd.openxmlformats-officedocument.drawingml.chart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charts/_rels/chart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Stunden pro Woche</c:v>
                </c:pt>
              </c:strCache>
            </c:strRef>
          </c:tx>
          <c:spPr>
            <a:solidFill>
              <a:schemeClr val="accent1"/>
            </a:solidFill>
            <a:effectLst/>
          </c:spPr>
          <c:invertIfNegative val="0"/>
          <c:dLbls>
            <c:numFmt formatCode="0&quot; Std.&quot;" sourceLinked="0"/>
            <c:txPr>
              <a:bodyPr/>
              <a:lstStyle/>
              <a:p>
                <a:pPr>
                  <a:defRPr b="0" i="0" strike="noStrike" sz="1300" u="none">
                    <a:solidFill>
                      <a:srgbClr val="1F1D2A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Bestellungen abtippen</c:v>
                  </c:pt>
                  <c:pt idx="1">
                    <c:v>Angebote in Excel</c:v>
                  </c:pt>
                  <c:pt idx="2">
                    <c:v>Rückfragen klären</c:v>
                  </c:pt>
                  <c:pt idx="3">
                    <c:v>Liefertermine nennen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14</c:v>
                </c:pt>
                <c:pt idx="1">
                  <c:v>9</c:v>
                </c:pt>
                <c:pt idx="2">
                  <c:v>6</c:v>
                </c:pt>
                <c:pt idx="3">
                  <c:v>4</c:v>
                </c:pt>
              </c:numCache>
            </c:numRef>
          </c:val>
        </c:ser>
        <c:dLbls>
          <c:numFmt formatCode="0&quot; Std.&quot;" sourceLinked="0"/>
          <c:txPr>
            <a:bodyPr/>
            <a:lstStyle/>
            <a:p>
              <a:pPr>
                <a:defRPr b="0" i="0" strike="noStrike" sz="1300" u="none">
                  <a:solidFill>
                    <a:srgbClr val="1F1D2A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300" b="0" i="0" u="none" strike="noStrike">
                <a:solidFill>
                  <a:srgbClr val="1F1D2A"/>
                </a:solidFill>
                <a:latin typeface="Calibri"/>
              </a:defRPr>
            </a:pPr>
            <a:endParaRPr lang="de-DE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7"/>
          <c:min val="0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687A"/>
                </a:solidFill>
                <a:latin typeface="Calibri"/>
              </a:defRPr>
            </a:pPr>
            <a:endParaRPr lang="de-DE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Stunden pro Woche</c:v>
                </c:pt>
              </c:strCache>
            </c:strRef>
          </c:tx>
          <c:spPr>
            <a:solidFill>
              <a:schemeClr val="accent1"/>
            </a:solidFill>
            <a:effectLst/>
          </c:spPr>
          <c:invertIfNegative val="0"/>
          <c:dLbls>
            <c:numFmt formatCode="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F1D2A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Jan</c:v>
                  </c:pt>
                  <c:pt idx="1">
                    <c:v>Feb</c:v>
                  </c:pt>
                  <c:pt idx="2">
                    <c:v>Mär</c:v>
                  </c:pt>
                  <c:pt idx="3">
                    <c:v>Apr</c:v>
                  </c:pt>
                  <c:pt idx="4">
                    <c:v>Mai</c:v>
                  </c:pt>
                  <c:pt idx="5">
                    <c:v>Jun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26</c:v>
                </c:pt>
                <c:pt idx="1">
                  <c:v>25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  <c:pt idx="5">
                  <c:v>7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b="0" i="0" strike="noStrike" sz="1100" u="none">
                  <a:solidFill>
                    <a:srgbClr val="1F1D2A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E3E1EA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B687A"/>
                </a:solidFill>
                <a:latin typeface="Calibri"/>
              </a:defRPr>
            </a:pPr>
            <a:endParaRPr lang="de-DE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687A"/>
                </a:solidFill>
                <a:latin typeface="Calibri"/>
              </a:defRPr>
            </a:pPr>
            <a:endParaRPr lang="de-DE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2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SO NUTZT DU DIESE VORLAGE</a:t>
            </a:r>
          </a:p>
          <a:p>
            <a:r>
              <a:rPr lang="de-DE" dirty="0"/>
              <a:t>Alle grauen Texte sind Beispielinhalt einer erfundenen Firma: Die Prozessberatung Taktgut verkauft der Rehwald Metallbau GmbH eine digitale Auftragsabwicklung. Klick hinein, markier den Text und schreib deinen darüber.</a:t>
            </a:r>
          </a:p>
          <a:p>
            <a:r>
              <a:rPr lang="de-DE" dirty="0"/>
              <a:t>Überschriebener Text bleibt zunächst grau. Wenn alle Folien stehen, färbst du ihn auf einen Schlag dunkel: Entwurf &gt; Varianten &gt; Farben &gt; Farben anpassen, dort die zweite dunkle Textfarbe („Dunkel 2“) auf Schwarz setzen.</a:t>
            </a:r>
          </a:p>
          <a:p>
            <a:r>
              <a:rPr lang="de-DE" dirty="0"/>
              <a:t>Deine Markenfarbe setzt du im selben Fenster bei „Akzent 1“. Flächen, Zahlen, Tabelle und Diagramme ziehen mit.</a:t>
            </a:r>
          </a:p>
          <a:p>
            <a:r>
              <a:rPr lang="de-DE" dirty="0"/>
              <a:t>Die beiden Diagramme sind echte PowerPoint-Diagramme mit Beispielzahlen: Rechtsklick &gt; Daten bearbeiten. Die Pakete auf Folie 9 sind eine normale Tabelle.</a:t>
            </a:r>
          </a:p>
          <a:p>
            <a:r>
              <a:rPr lang="de-DE" dirty="0"/>
              <a:t>Nutzung: frei, auch kommerziell, und du darfst alles verändern. Nur als eigene Vorlage weiterverkaufen darfst du sie nicht. Den Hinweis „Vorlage von slaide.de“ und die Zeile „Beispielinhalt“ darfst du löschen.</a:t>
            </a:r>
          </a:p>
          <a:p>
            <a:r>
              <a:rPr lang="de-DE" dirty="0"/>
              <a:t>Die Folien sprechen den Kunden mit „Sie“ an. Duzt ihr euch, änderst du das beim Überschreiben gleich mit.</a:t>
            </a:r>
          </a:p>
          <a:p/>
          <a:p>
            <a:r>
              <a:rPr lang="de-DE" dirty="0"/>
              <a:t>TITELFOLIE</a:t>
            </a:r>
          </a:p>
          <a:p>
            <a:r>
              <a:rPr lang="de-DE" dirty="0"/>
              <a:t>Was draufgehört: der Name des Kunden, ein Satz zum Ergebnis deines Vorschlags, Termin und wer präsentiert. Rechts: für wen, wie lange und was der Termin erreichen soll.</a:t>
            </a:r>
          </a:p>
          <a:p>
            <a:r>
              <a:rPr lang="de-DE" dirty="0"/>
              <a:t>Typischer Fehler: nur das eigene Logo und „Unternehmenspräsentation“. Der Kunde soll auf der ersten Folie sehen, dass es um ihn geht.</a:t>
            </a:r>
          </a:p>
          <a:p>
            <a:r>
              <a:rPr lang="de-DE" dirty="0"/>
              <a:t>Was du sagst: „Wir haben heute 30 Minuten. Am Ende möchte ich mit Ihnen klären, ob wir starten.“ So weiß jeder, wohin der Termin führt.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DE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Was draufgehört: drei Punkte, die du im Erstgespräch über die Lage des Kunden erfahren hast. Zu jedem Punkt ein Satz, den der Kunde selbst gesagt hat, mit Name und Rolle.</a:t>
            </a:r>
          </a:p>
          <a:p>
            <a:r>
              <a:rPr lang="de-DE" dirty="0"/>
              <a:t>Wie viel Text: ein Satz je Punkt, ein Zitat je Punkt. Mehr als drei Punkte verwässern die Folie.</a:t>
            </a:r>
          </a:p>
          <a:p>
            <a:r>
              <a:rPr lang="de-DE" dirty="0"/>
              <a:t>Typischer Fehler: allgemeine Branchenprobleme („Der Fachkräftemangel trifft alle“). Hier soll der Kunde nicken, weil er seine eigenen Worte liest.</a:t>
            </a:r>
          </a:p>
          <a:p>
            <a:r>
              <a:rPr lang="de-DE" dirty="0"/>
              <a:t>Was du sagst: „Haben wir das richtig verstanden? Fehlt etwas?“ Warte auf die Antwort. Wenn etwas nicht stimmt, ist jetzt der beste Moment dafür, nicht nach dem Angebot.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DE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Was draufgehört: was das Problem heute kostet, als Zahl in Zeit, Geld oder Risiko. Am besten aus den Zahlen des Kunden, zum Beispiel aus Zeiterfassung, Reklamationen oder verlorenen Aufträgen.</a:t>
            </a:r>
          </a:p>
          <a:p>
            <a:r>
              <a:rPr lang="de-DE" dirty="0"/>
              <a:t>Das Diagramm ist ein echtes PowerPoint-Diagramm mit Beispielzahlen. Rechtsklick &gt; Daten bearbeiten, dann trägst du deine Werte in die Tabelle ein. Den Hinweis unter dem Diagramm löschst du danach.</a:t>
            </a:r>
          </a:p>
          <a:p>
            <a:r>
              <a:rPr lang="de-DE" dirty="0"/>
              <a:t>Rechnung im Beispiel: 33 Stunden pro Woche mal 46 Arbeitswochen mal 41 € pro Stunde ergibt rund 62.000 € im Jahr. Schreib die Rechnung in die Notizen, damit du sie auf Nachfrage erklären kannst.</a:t>
            </a:r>
          </a:p>
          <a:p>
            <a:r>
              <a:rPr lang="de-DE" dirty="0"/>
              <a:t>Typischer Fehler: eine Studie über die ganze Branche. Die Zahl muss vom Kunden kommen, sonst glaubt er sie nicht.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DE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Was draufgehört: was nach dem Projekt anders ist, messbar. Je Ziel: der Wert heute, der Zielwert und woran ihr es messt.</a:t>
            </a:r>
          </a:p>
          <a:p>
            <a:r>
              <a:rPr lang="de-DE" dirty="0"/>
              <a:t>Wie viel Text: drei Ziele, je eine Zeile zur Messung. Ein Datum in der Überschrift.</a:t>
            </a:r>
          </a:p>
          <a:p>
            <a:r>
              <a:rPr lang="de-DE" dirty="0"/>
              <a:t>Typischer Fehler: „effizienter werden“ oder „Prozesse optimieren“ ohne Zahl und Datum. Daran kann später niemand erkennen, ob das Projekt gewirkt hat.</a:t>
            </a:r>
          </a:p>
          <a:p>
            <a:r>
              <a:rPr lang="de-DE" dirty="0"/>
              <a:t>Tipp: Die Ziele müssen zu Folie 3 und Folie 9 passen. Wer hier 14 Stunden verspricht, muss beim Preis mit derselben Zahl rechnen.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DE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Was draufgehört: dein Vorgehen in drei Bausteinen. Je Baustein ein Satz, was passiert, und darunter der Nutzen als Zahl.</a:t>
            </a:r>
          </a:p>
          <a:p>
            <a:r>
              <a:rPr lang="de-DE" dirty="0"/>
              <a:t>Typischer Fehler: eine Funktionsliste („Schnittstelle, Dashboard, Rollenrechte“). Der Kunde kauft nicht die Funktion, sondern die gesparte Zeit.</a:t>
            </a:r>
          </a:p>
          <a:p>
            <a:r>
              <a:rPr lang="de-DE" dirty="0"/>
              <a:t>Tipp: Wenn ein Baustein im empfohlenen Paket fehlt, sag das hier offen. Dann wirkt Folie 9 nicht wie eine Überraschung.</a:t>
            </a:r>
          </a:p>
          <a:p>
            <a:r>
              <a:rPr lang="de-DE" dirty="0"/>
              <a:t>Die nummerierten Kreise sind normale Formen, die Flächen auch. Brauchst du vier Bausteine, kopierst du eine Fläche und verkleinerst alle vier.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DE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Was draufgehört: die Phasen bis zum Start mit Zeitraum, und was du vom Kunden brauchst.</a:t>
            </a:r>
          </a:p>
          <a:p>
            <a:r>
              <a:rPr lang="de-DE" dirty="0"/>
              <a:t>Wie viel Text: pro Phase ein Name und ein Satz. Unten, was der Kunde beisteuert: Menschen, Stunden, Zugänge, Unterlagen.</a:t>
            </a:r>
          </a:p>
          <a:p>
            <a:r>
              <a:rPr lang="de-DE" dirty="0"/>
              <a:t>Typischer Fehler: nur die eigenen Schritte zeigen. Wenn der Aufwand beim Kunden erst im Projekt auffällt, kippt die Stimmung.</a:t>
            </a:r>
          </a:p>
          <a:p>
            <a:r>
              <a:rPr lang="de-DE" dirty="0"/>
              <a:t>Was du sagst: „Wer wäre bei Ihnen die Ansprechperson für den Vertrieb?“ Eine konkrete Frage holt den Kunden ins Projekt.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DE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Was draufgehört: ein ähnlicher Kunde mit Ausgangslage, Vorgehen und Ergebnis, dazu eine Zahl im Diagramm und ein kurzes Zitat.</a:t>
            </a:r>
          </a:p>
          <a:p>
            <a:r>
              <a:rPr lang="de-DE" dirty="0"/>
              <a:t>Gleiche Branche oder Größe schlägt einen großen Namen. Ein Betrieb, der aussieht wie der Kunde, überzeugt mehr als ein Konzern.</a:t>
            </a:r>
          </a:p>
          <a:p>
            <a:r>
              <a:rPr lang="de-DE" dirty="0"/>
              <a:t>Namen, Logos, Zahlen und Zitate von Kunden nur mit deren Zustimmung zeigen. Ohne Zustimmung beschreibst du den Kunden wie im Beispiel („ein Stahlbauer aus Bielefeld“).</a:t>
            </a:r>
          </a:p>
          <a:p>
            <a:r>
              <a:rPr lang="de-DE" dirty="0"/>
              <a:t>Das Diagramm ist ein echtes PowerPoint-Diagramm mit Beispielzahlen: Rechtsklick &gt; Daten bearbeiten.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DE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Was draufgehört: zwei, drei Gründe, warum gerade du, jeweils mit einem Beleg. Dazu die Menschen, mit denen der Kunde arbeiten wird.</a:t>
            </a:r>
          </a:p>
          <a:p>
            <a:r>
              <a:rPr lang="de-DE" dirty="0"/>
              <a:t>Typischer Fehler: Firmengeschichte, Gründungsjahr und „Qualität, Leidenschaft, Erfahrung“. Die Folien davor haben das Wichtigste schon gezeigt, hier genügt der Beleg.</a:t>
            </a:r>
          </a:p>
          <a:p>
            <a:r>
              <a:rPr lang="de-DE" dirty="0"/>
              <a:t>Foto einfügen: Klick auf den Kreis, dann Formformat &gt; Fülleffekt &gt; Bild. So bleibt das Foto rund. Echte Fotos, keine Stockbilder für Personen.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DE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Was draufgehört: der Preis, am besten als drei Pakete. Das mittlere ist deine Empfehlung und farbig hervorgehoben.</a:t>
            </a:r>
          </a:p>
          <a:p>
            <a:r>
              <a:rPr lang="de-DE" dirty="0"/>
              <a:t>Die Tabelle ist eine normale PowerPoint-Tabelle. Zeilen fügst du mit Rechtsklick &gt; Einfügen hinzu. Welches Paket hervorgehoben ist, änderst du über die Füllfarbe der Zellen.</a:t>
            </a:r>
          </a:p>
          <a:p>
            <a:r>
              <a:rPr lang="de-DE" dirty="0"/>
              <a:t>Darunter die Rechnung, ab wann sich das empfohlene Paket lohnt. Im Beispiel: 19 Stunden weniger pro Woche mal 46 Wochen mal 41 € ergibt rund 36.000 € im Jahr, bei 16.500 € also etwa sechs Monate.</a:t>
            </a:r>
          </a:p>
          <a:p>
            <a:r>
              <a:rPr lang="de-DE" dirty="0"/>
              <a:t>Typischer Fehler: kein Preis („besprechen wir später“) oder nur ein Preis. Mit einem Preis lautet die Frage „ja oder nein“, mit drei Paketen „welches“.</a:t>
            </a:r>
          </a:p>
          <a:p>
            <a:r>
              <a:rPr lang="de-DE" dirty="0"/>
              <a:t>Schreib dazu, ob die Preise netto oder brutto sind. Details wie Zahlungsbedingungen gehören ins Angebot.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DE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Was draufgehört: ein Datum für die Entscheidung und die Schritte bis zum Start, jeder mit Datum.</a:t>
            </a:r>
          </a:p>
          <a:p>
            <a:r>
              <a:rPr lang="de-DE" dirty="0"/>
              <a:t>Typischer Fehler: „Wir freuen uns auf die Zusammenarbeit“ ohne konkreten Schritt. Der Kunde soll im Termin auf etwas Kleines ja sagen können.</a:t>
            </a:r>
          </a:p>
          <a:p>
            <a:r>
              <a:rPr lang="de-DE" dirty="0"/>
              <a:t>Was du sagst: „Passt der 24. Oktober für Ihre Freigabe?“ Dann schweigen und die Antwort abwarten.</a:t>
            </a:r>
          </a:p>
          <a:p>
            <a:r>
              <a:rPr lang="de-DE" dirty="0"/>
              <a:t>Tipp: Das Angebot mit Paketen, Bedingungen und Annahmefrist schickst du als eigenes Dokument, am besten noch am selben Tag.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DE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Diese Folie ist optional. Lösch sie, wenn du nur die PowerPoint präsentierst und die Kontaktdaten im Angebot stehen.</a:t>
            </a:r>
          </a:p>
          <a:p>
            <a:r>
              <a:rPr lang="de-DE" dirty="0"/>
              <a:t>Was draufgehört: ein Satz zum Schluss, wer der Ansprechpartner ist und was nach dem Termin passiert.</a:t>
            </a:r>
          </a:p>
          <a:p>
            <a:r>
              <a:rPr lang="de-DE" dirty="0"/>
              <a:t>Typischer Fehler: eine Folie „Vielen Dank für Ihre Aufmerksamkeit“ ohne Kontakt. Die letzte Folie bleibt in der Fragerunde am längsten stehen, nutz sie.</a:t>
            </a:r>
          </a:p>
          <a:p>
            <a:r>
              <a:rPr lang="de-DE" dirty="0"/>
              <a:t>Nach dem Termin: die PowerPoint für dich, das PDF für den Kunden (Datei &gt; Exportieren oder Speichern unter &gt; PDF). Die Sprechernotizen reisen in der .pptx mit, im PDF nicht.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DE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KAUF_TITEL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KAUF_INHA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09DAE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de-DE"/>
              <a:t>1003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09DAE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de-DE"/>
              <a:t>null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arbfläche"/>
          <p:cNvSpPr/>
          <p:nvPr/>
        </p:nvSpPr>
        <p:spPr>
          <a:xfrm>
            <a:off x="8168335" y="0"/>
            <a:ext cx="4023360" cy="68580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Logo"/>
          <p:cNvSpPr txBox="1"/>
          <p:nvPr/>
        </p:nvSpPr>
        <p:spPr>
          <a:xfrm>
            <a:off x="731520" y="658368"/>
            <a:ext cx="1737360" cy="603504"/>
          </a:xfrm>
          <a:prstGeom prst="roundRect">
            <a:avLst>
              <a:gd name="adj" fmla="val 12121"/>
            </a:avLst>
          </a:prstGeom>
          <a:noFill/>
          <a:ln w="12700">
            <a:solidFill>
              <a:srgbClr val="C9C7D2"/>
            </a:solidFill>
            <a:prstDash val="dash"/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DE" altLang="en-US" sz="1200" dirty="0">
                <a:solidFill>
                  <a:schemeClr val="tx2"/>
                </a:solidFill>
              </a:rPr>
              <a:t>Dein Logo</a:t>
            </a:r>
            <a:endParaRPr lang="de-DE" sz="1200" dirty="0"/>
          </a:p>
        </p:txBody>
      </p:sp>
      <p:sp>
        <p:nvSpPr>
          <p:cNvPr id="4" name="Art des Dokuments"/>
          <p:cNvSpPr txBox="1"/>
          <p:nvPr/>
        </p:nvSpPr>
        <p:spPr>
          <a:xfrm>
            <a:off x="731520" y="201168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300" b="1" spc="200" kern="0" dirty="0">
                <a:solidFill>
                  <a:schemeClr val="accent1"/>
                </a:solidFill>
              </a:rPr>
              <a:t>VERKAUFSPRÄSENTATION</a:t>
            </a:r>
            <a:endParaRPr lang="de-DE" sz="1300" dirty="0"/>
          </a:p>
        </p:txBody>
      </p:sp>
      <p:sp>
        <p:nvSpPr>
          <p:cNvPr id="5" name="Name des Kunden"/>
          <p:cNvSpPr txBox="1"/>
          <p:nvPr/>
        </p:nvSpPr>
        <p:spPr>
          <a:xfrm>
            <a:off x="731520" y="2395728"/>
            <a:ext cx="7040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4400" b="1" dirty="0">
                <a:solidFill>
                  <a:schemeClr val="tx2"/>
                </a:solidFill>
              </a:rPr>
              <a:t>Rehwald Metallbau GmbH</a:t>
            </a:r>
            <a:endParaRPr lang="de-DE" sz="4400" dirty="0"/>
          </a:p>
        </p:txBody>
      </p:sp>
      <p:sp>
        <p:nvSpPr>
          <p:cNvPr id="6" name="Ein Satz zum Vorschlag"/>
          <p:cNvSpPr txBox="1"/>
          <p:nvPr/>
        </p:nvSpPr>
        <p:spPr>
          <a:xfrm>
            <a:off x="731520" y="3401568"/>
            <a:ext cx="66751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de-DE" altLang="en-US" sz="2200" dirty="0">
                <a:solidFill>
                  <a:schemeClr val="tx2"/>
                </a:solidFill>
              </a:rPr>
              <a:t>Angebote am selben Tag statt nach vier Tagen: unser Vorschlag für Ihre Auftragsabwicklung.</a:t>
            </a:r>
            <a:endParaRPr lang="de-DE" sz="2200" dirty="0"/>
          </a:p>
        </p:txBody>
      </p:sp>
      <p:sp>
        <p:nvSpPr>
          <p:cNvPr id="7" name="Wer präsentiert"/>
          <p:cNvSpPr txBox="1"/>
          <p:nvPr/>
        </p:nvSpPr>
        <p:spPr>
          <a:xfrm>
            <a:off x="731520" y="4892040"/>
            <a:ext cx="6675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de-DE" altLang="en-US" sz="1400" dirty="0">
                <a:solidFill>
                  <a:schemeClr val="tx2"/>
                </a:solidFill>
              </a:rPr>
              <a:t>Jana Brückner, Taktgut Prozessberatung</a:t>
            </a:r>
            <a:endParaRPr lang="de-DE" sz="1400" dirty="0"/>
          </a:p>
          <a:p>
            <a:pPr algn="l" indent="0" marL="0">
              <a:lnSpc>
                <a:spcPct val="115000"/>
              </a:lnSpc>
              <a:buNone/>
            </a:pPr>
            <a:r>
              <a:rPr lang="de-DE" altLang="en-US" sz="1400" dirty="0">
                <a:solidFill>
                  <a:schemeClr val="tx2"/>
                </a:solidFill>
              </a:rPr>
              <a:t>Termin am 14. Oktober 2026 in Paderborn</a:t>
            </a:r>
            <a:endParaRPr lang="de-DE" sz="1400" dirty="0"/>
          </a:p>
        </p:txBody>
      </p:sp>
      <p:sp>
        <p:nvSpPr>
          <p:cNvPr id="8" name="Hinweis Beispiel"/>
          <p:cNvSpPr txBox="1"/>
          <p:nvPr/>
        </p:nvSpPr>
        <p:spPr>
          <a:xfrm>
            <a:off x="731520" y="5989320"/>
            <a:ext cx="6675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100" dirty="0">
                <a:solidFill>
                  <a:schemeClr val="tx2"/>
                </a:solidFill>
              </a:rPr>
              <a:t>Beispielinhalt: Firmen, Namen und Zahlen sind erfunden.</a:t>
            </a:r>
            <a:endParaRPr lang="de-DE" sz="1100" dirty="0"/>
          </a:p>
        </p:txBody>
      </p:sp>
      <p:sp>
        <p:nvSpPr>
          <p:cNvPr id="9" name="Eckdaten 1 Bezeichnung"/>
          <p:cNvSpPr txBox="1"/>
          <p:nvPr/>
        </p:nvSpPr>
        <p:spPr>
          <a:xfrm>
            <a:off x="8778240" y="1097280"/>
            <a:ext cx="28648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100" b="1" spc="150" kern="0" dirty="0">
                <a:solidFill>
                  <a:srgbClr val="FFFFFF"/>
                </a:solidFill>
              </a:rPr>
              <a:t>FÜR</a:t>
            </a:r>
            <a:endParaRPr lang="de-DE" sz="1100" dirty="0"/>
          </a:p>
        </p:txBody>
      </p:sp>
      <p:sp>
        <p:nvSpPr>
          <p:cNvPr id="10" name="Eckdaten 1"/>
          <p:cNvSpPr txBox="1"/>
          <p:nvPr/>
        </p:nvSpPr>
        <p:spPr>
          <a:xfrm>
            <a:off x="8778240" y="1408176"/>
            <a:ext cx="28648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de-DE" altLang="en-US" sz="2000" b="1" dirty="0">
                <a:solidFill>
                  <a:srgbClr val="FFFFFF"/>
                </a:solidFill>
              </a:rPr>
              <a:t>Thomas Rehwald, Geschäftsführung</a:t>
            </a:r>
            <a:endParaRPr lang="de-DE" sz="2000" dirty="0"/>
          </a:p>
        </p:txBody>
      </p:sp>
      <p:sp>
        <p:nvSpPr>
          <p:cNvPr id="11" name="Shape 9"/>
          <p:cNvSpPr/>
          <p:nvPr/>
        </p:nvSpPr>
        <p:spPr>
          <a:xfrm>
            <a:off x="8778240" y="2194560"/>
            <a:ext cx="2864815" cy="0"/>
          </a:xfrm>
          <a:prstGeom prst="line">
            <a:avLst/>
          </a:prstGeom>
          <a:noFill/>
          <a:ln w="9525">
            <a:solidFill>
              <a:srgbClr val="FFFFFF"/>
            </a:solidFill>
            <a:prstDash val="solid"/>
          </a:ln>
        </p:spPr>
      </p:sp>
      <p:sp>
        <p:nvSpPr>
          <p:cNvPr id="12" name="Eckdaten 2 Bezeichnung"/>
          <p:cNvSpPr txBox="1"/>
          <p:nvPr/>
        </p:nvSpPr>
        <p:spPr>
          <a:xfrm>
            <a:off x="8778240" y="2578608"/>
            <a:ext cx="28648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100" b="1" spc="150" kern="0" dirty="0">
                <a:solidFill>
                  <a:srgbClr val="FFFFFF"/>
                </a:solidFill>
              </a:rPr>
              <a:t>DAUER</a:t>
            </a:r>
            <a:endParaRPr lang="de-DE" sz="1100" dirty="0"/>
          </a:p>
        </p:txBody>
      </p:sp>
      <p:sp>
        <p:nvSpPr>
          <p:cNvPr id="13" name="Eckdaten 2"/>
          <p:cNvSpPr txBox="1"/>
          <p:nvPr/>
        </p:nvSpPr>
        <p:spPr>
          <a:xfrm>
            <a:off x="8778240" y="2889504"/>
            <a:ext cx="28648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de-DE" altLang="en-US" sz="2000" b="1" dirty="0">
                <a:solidFill>
                  <a:srgbClr val="FFFFFF"/>
                </a:solidFill>
              </a:rPr>
              <a:t>30 Minuten, dann Fragen</a:t>
            </a:r>
            <a:endParaRPr lang="de-DE" sz="2000" dirty="0"/>
          </a:p>
        </p:txBody>
      </p:sp>
      <p:sp>
        <p:nvSpPr>
          <p:cNvPr id="14" name="Shape 12"/>
          <p:cNvSpPr/>
          <p:nvPr/>
        </p:nvSpPr>
        <p:spPr>
          <a:xfrm>
            <a:off x="8778240" y="3675888"/>
            <a:ext cx="2864815" cy="0"/>
          </a:xfrm>
          <a:prstGeom prst="line">
            <a:avLst/>
          </a:prstGeom>
          <a:noFill/>
          <a:ln w="9525">
            <a:solidFill>
              <a:srgbClr val="FFFFFF"/>
            </a:solidFill>
            <a:prstDash val="solid"/>
          </a:ln>
        </p:spPr>
      </p:sp>
      <p:sp>
        <p:nvSpPr>
          <p:cNvPr id="15" name="Eckdaten 3 Bezeichnung"/>
          <p:cNvSpPr txBox="1"/>
          <p:nvPr/>
        </p:nvSpPr>
        <p:spPr>
          <a:xfrm>
            <a:off x="8778240" y="4059936"/>
            <a:ext cx="28648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100" b="1" spc="150" kern="0" dirty="0">
                <a:solidFill>
                  <a:srgbClr val="FFFFFF"/>
                </a:solidFill>
              </a:rPr>
              <a:t>ZIEL DES TERMINS</a:t>
            </a:r>
            <a:endParaRPr lang="de-DE" sz="1100" dirty="0"/>
          </a:p>
        </p:txBody>
      </p:sp>
      <p:sp>
        <p:nvSpPr>
          <p:cNvPr id="16" name="Eckdaten 3"/>
          <p:cNvSpPr txBox="1"/>
          <p:nvPr/>
        </p:nvSpPr>
        <p:spPr>
          <a:xfrm>
            <a:off x="8778240" y="4370832"/>
            <a:ext cx="28648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de-DE" altLang="en-US" sz="2000" b="1" dirty="0">
                <a:solidFill>
                  <a:srgbClr val="FFFFFF"/>
                </a:solidFill>
              </a:rPr>
              <a:t>Freigabe für den Start</a:t>
            </a:r>
            <a:endParaRPr lang="de-DE" sz="2000" dirty="0"/>
          </a:p>
        </p:txBody>
      </p:sp>
      <p:sp>
        <p:nvSpPr>
          <p:cNvPr id="17" name="Hinweis Vorlage (löschbar)"/>
          <p:cNvSpPr txBox="1"/>
          <p:nvPr/>
        </p:nvSpPr>
        <p:spPr>
          <a:xfrm>
            <a:off x="8778240" y="6291072"/>
            <a:ext cx="28648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900" dirty="0">
                <a:solidFill>
                  <a:srgbClr val="FFFFFF">
                    <a:alpha val="60000"/>
                  </a:srgbClr>
                </a:solidFill>
              </a:rPr>
              <a:t>Vorlage von slaide.de</a:t>
            </a:r>
            <a:endParaRPr lang="de-DE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schnitt"/>
          <p:cNvSpPr txBox="1"/>
          <p:nvPr/>
        </p:nvSpPr>
        <p:spPr>
          <a:xfrm>
            <a:off x="731520" y="5486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200" b="1" spc="150" kern="0" dirty="0">
                <a:solidFill>
                  <a:schemeClr val="accent1"/>
                </a:solidFill>
              </a:rPr>
              <a:t>02 · WAS WIR VERSTANDEN HABEN</a:t>
            </a:r>
            <a:endParaRPr lang="de-DE" sz="1200" dirty="0"/>
          </a:p>
        </p:txBody>
      </p:sp>
      <p:sp>
        <p:nvSpPr>
          <p:cNvPr id="3" name="Überschrift"/>
          <p:cNvSpPr txBox="1"/>
          <p:nvPr/>
        </p:nvSpPr>
        <p:spPr>
          <a:xfrm>
            <a:off x="731520" y="896112"/>
            <a:ext cx="10241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de-DE" altLang="en-US" sz="3000" b="1" dirty="0">
                <a:solidFill>
                  <a:schemeClr val="tx2"/>
                </a:solidFill>
              </a:rPr>
              <a:t>Drei Dinge aus unserem Gespräch am 22. September.</a:t>
            </a:r>
            <a:endParaRPr lang="de-DE" sz="3000" dirty="0"/>
          </a:p>
        </p:txBody>
      </p:sp>
      <p:sp>
        <p:nvSpPr>
          <p:cNvPr id="4" name="Shape 2"/>
          <p:cNvSpPr/>
          <p:nvPr/>
        </p:nvSpPr>
        <p:spPr>
          <a:xfrm>
            <a:off x="731520" y="2286000"/>
            <a:ext cx="10728655" cy="0"/>
          </a:xfrm>
          <a:prstGeom prst="line">
            <a:avLst/>
          </a:prstGeom>
          <a:noFill/>
          <a:ln w="9525">
            <a:solidFill>
              <a:srgbClr val="1F1D2A"/>
            </a:solidFill>
            <a:prstDash val="solid"/>
          </a:ln>
        </p:spPr>
      </p:sp>
      <p:sp>
        <p:nvSpPr>
          <p:cNvPr id="5" name="Punkt 1 Nummer"/>
          <p:cNvSpPr txBox="1"/>
          <p:nvPr/>
        </p:nvSpPr>
        <p:spPr>
          <a:xfrm>
            <a:off x="731520" y="2523744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2600" b="1" dirty="0">
                <a:solidFill>
                  <a:schemeClr val="accent1"/>
                </a:solidFill>
              </a:rPr>
              <a:t>01</a:t>
            </a:r>
            <a:endParaRPr lang="de-DE" sz="2600" dirty="0"/>
          </a:p>
        </p:txBody>
      </p:sp>
      <p:sp>
        <p:nvSpPr>
          <p:cNvPr id="6" name="Punkt 1"/>
          <p:cNvSpPr txBox="1"/>
          <p:nvPr/>
        </p:nvSpPr>
        <p:spPr>
          <a:xfrm>
            <a:off x="1645920" y="2523744"/>
            <a:ext cx="4846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2000"/>
              </a:lnSpc>
              <a:buNone/>
            </a:pPr>
            <a:r>
              <a:rPr lang="de-DE" altLang="en-US" sz="1800" b="1" dirty="0">
                <a:solidFill>
                  <a:schemeClr val="tx2"/>
                </a:solidFill>
              </a:rPr>
              <a:t>Bestellungen kommen auf vier Wegen: E-Mail, Fax, Telefon und Webshop.</a:t>
            </a:r>
            <a:endParaRPr lang="de-DE" sz="1800" dirty="0"/>
          </a:p>
        </p:txBody>
      </p:sp>
      <p:sp>
        <p:nvSpPr>
          <p:cNvPr id="7" name="Punkt 1 Zitat"/>
          <p:cNvSpPr txBox="1"/>
          <p:nvPr/>
        </p:nvSpPr>
        <p:spPr>
          <a:xfrm>
            <a:off x="6720840" y="2523744"/>
            <a:ext cx="47393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de-DE" altLang="en-US" sz="1500" i="1" dirty="0">
                <a:solidFill>
                  <a:schemeClr val="tx2"/>
                </a:solidFill>
              </a:rPr>
              <a:t>„Jeder Auftrag wird bei uns mindestens einmal abgetippt.“</a:t>
            </a:r>
            <a:endParaRPr lang="de-DE" sz="16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de-DE" altLang="en-US" sz="1150" dirty="0">
                <a:solidFill>
                  <a:srgbClr val="6B687A"/>
                </a:solidFill>
              </a:rPr>
              <a:t>Thomas Rehwald, Geschäftsführer</a:t>
            </a:r>
            <a:endParaRPr lang="de-DE" sz="1600" dirty="0"/>
          </a:p>
        </p:txBody>
      </p:sp>
      <p:sp>
        <p:nvSpPr>
          <p:cNvPr id="8" name="Shape 6"/>
          <p:cNvSpPr/>
          <p:nvPr/>
        </p:nvSpPr>
        <p:spPr>
          <a:xfrm>
            <a:off x="731520" y="3529584"/>
            <a:ext cx="10728655" cy="0"/>
          </a:xfrm>
          <a:prstGeom prst="line">
            <a:avLst/>
          </a:prstGeom>
          <a:noFill/>
          <a:ln w="9525">
            <a:solidFill>
              <a:srgbClr val="E3E1EA"/>
            </a:solidFill>
            <a:prstDash val="solid"/>
          </a:ln>
        </p:spPr>
      </p:sp>
      <p:sp>
        <p:nvSpPr>
          <p:cNvPr id="9" name="Punkt 2 Nummer"/>
          <p:cNvSpPr txBox="1"/>
          <p:nvPr/>
        </p:nvSpPr>
        <p:spPr>
          <a:xfrm>
            <a:off x="731520" y="3767328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2600" b="1" dirty="0">
                <a:solidFill>
                  <a:schemeClr val="accent1"/>
                </a:solidFill>
              </a:rPr>
              <a:t>02</a:t>
            </a:r>
            <a:endParaRPr lang="de-DE" sz="2600" dirty="0"/>
          </a:p>
        </p:txBody>
      </p:sp>
      <p:sp>
        <p:nvSpPr>
          <p:cNvPr id="10" name="Punkt 2"/>
          <p:cNvSpPr txBox="1"/>
          <p:nvPr/>
        </p:nvSpPr>
        <p:spPr>
          <a:xfrm>
            <a:off x="1645920" y="3767328"/>
            <a:ext cx="4846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2000"/>
              </a:lnSpc>
              <a:buNone/>
            </a:pPr>
            <a:r>
              <a:rPr lang="de-DE" altLang="en-US" sz="1800" b="1" dirty="0">
                <a:solidFill>
                  <a:schemeClr val="tx2"/>
                </a:solidFill>
              </a:rPr>
              <a:t>Ein Angebot braucht im Schnitt vier Arbeitstage, weil es in Excel entsteht.</a:t>
            </a:r>
            <a:endParaRPr lang="de-DE" sz="1800" dirty="0"/>
          </a:p>
        </p:txBody>
      </p:sp>
      <p:sp>
        <p:nvSpPr>
          <p:cNvPr id="11" name="Punkt 2 Zitat"/>
          <p:cNvSpPr txBox="1"/>
          <p:nvPr/>
        </p:nvSpPr>
        <p:spPr>
          <a:xfrm>
            <a:off x="6720840" y="3767328"/>
            <a:ext cx="47393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de-DE" altLang="en-US" sz="1500" i="1" dirty="0">
                <a:solidFill>
                  <a:schemeClr val="tx2"/>
                </a:solidFill>
              </a:rPr>
              <a:t>„Wenn unser Angebot kommt, hat der Kunde oft schon woanders bestellt.“</a:t>
            </a:r>
            <a:endParaRPr lang="de-DE" sz="16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de-DE" altLang="en-US" sz="1150" dirty="0">
                <a:solidFill>
                  <a:srgbClr val="6B687A"/>
                </a:solidFill>
              </a:rPr>
              <a:t>Sabine Kraus, Vertriebsinnendienst</a:t>
            </a:r>
            <a:endParaRPr lang="de-DE" sz="1600" dirty="0"/>
          </a:p>
        </p:txBody>
      </p:sp>
      <p:sp>
        <p:nvSpPr>
          <p:cNvPr id="12" name="Shape 10"/>
          <p:cNvSpPr/>
          <p:nvPr/>
        </p:nvSpPr>
        <p:spPr>
          <a:xfrm>
            <a:off x="731520" y="4773168"/>
            <a:ext cx="10728655" cy="0"/>
          </a:xfrm>
          <a:prstGeom prst="line">
            <a:avLst/>
          </a:prstGeom>
          <a:noFill/>
          <a:ln w="9525">
            <a:solidFill>
              <a:srgbClr val="E3E1EA"/>
            </a:solidFill>
            <a:prstDash val="solid"/>
          </a:ln>
        </p:spPr>
      </p:sp>
      <p:sp>
        <p:nvSpPr>
          <p:cNvPr id="13" name="Punkt 3 Nummer"/>
          <p:cNvSpPr txBox="1"/>
          <p:nvPr/>
        </p:nvSpPr>
        <p:spPr>
          <a:xfrm>
            <a:off x="731520" y="5010912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2600" b="1" dirty="0">
                <a:solidFill>
                  <a:schemeClr val="accent1"/>
                </a:solidFill>
              </a:rPr>
              <a:t>03</a:t>
            </a:r>
            <a:endParaRPr lang="de-DE" sz="2600" dirty="0"/>
          </a:p>
        </p:txBody>
      </p:sp>
      <p:sp>
        <p:nvSpPr>
          <p:cNvPr id="14" name="Punkt 3"/>
          <p:cNvSpPr txBox="1"/>
          <p:nvPr/>
        </p:nvSpPr>
        <p:spPr>
          <a:xfrm>
            <a:off x="1645920" y="5010912"/>
            <a:ext cx="4846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2000"/>
              </a:lnSpc>
              <a:buNone/>
            </a:pPr>
            <a:r>
              <a:rPr lang="de-DE" altLang="en-US" sz="1800" b="1" dirty="0">
                <a:solidFill>
                  <a:schemeClr val="tx2"/>
                </a:solidFill>
              </a:rPr>
              <a:t>Ende 2027 geht die Leiterin der Auftragsbearbeitung in Rente.</a:t>
            </a:r>
            <a:endParaRPr lang="de-DE" sz="1800" dirty="0"/>
          </a:p>
        </p:txBody>
      </p:sp>
      <p:sp>
        <p:nvSpPr>
          <p:cNvPr id="15" name="Punkt 3 Zitat"/>
          <p:cNvSpPr txBox="1"/>
          <p:nvPr/>
        </p:nvSpPr>
        <p:spPr>
          <a:xfrm>
            <a:off x="6720840" y="5010912"/>
            <a:ext cx="47393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de-DE" altLang="en-US" sz="1500" i="1" dirty="0">
                <a:solidFill>
                  <a:schemeClr val="tx2"/>
                </a:solidFill>
              </a:rPr>
              <a:t>„Das Wissen steckt in ihrem Kopf, nicht im System.“</a:t>
            </a:r>
            <a:endParaRPr lang="de-DE" sz="16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de-DE" altLang="en-US" sz="1150" dirty="0">
                <a:solidFill>
                  <a:srgbClr val="6B687A"/>
                </a:solidFill>
              </a:rPr>
              <a:t>Thomas Rehwald, Geschäftsführer</a:t>
            </a:r>
            <a:endParaRPr lang="de-DE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09DAE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de-DE"/>
              <a:t>2</a:t>
            </a:fld>
            <a:endParaRPr lang="de-DE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schnitt"/>
          <p:cNvSpPr txBox="1"/>
          <p:nvPr/>
        </p:nvSpPr>
        <p:spPr>
          <a:xfrm>
            <a:off x="731520" y="5486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200" b="1" spc="150" kern="0" dirty="0">
                <a:solidFill>
                  <a:schemeClr val="accent1"/>
                </a:solidFill>
              </a:rPr>
              <a:t>03 · WAS DAS PROBLEM KOSTET</a:t>
            </a:r>
            <a:endParaRPr lang="de-DE" sz="1200" dirty="0"/>
          </a:p>
        </p:txBody>
      </p:sp>
      <p:sp>
        <p:nvSpPr>
          <p:cNvPr id="3" name="Überschrift"/>
          <p:cNvSpPr txBox="1"/>
          <p:nvPr/>
        </p:nvSpPr>
        <p:spPr>
          <a:xfrm>
            <a:off x="731520" y="896112"/>
            <a:ext cx="10241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de-DE" altLang="en-US" sz="3000" b="1" dirty="0">
                <a:solidFill>
                  <a:schemeClr val="tx2"/>
                </a:solidFill>
              </a:rPr>
              <a:t>33 Stunden Handarbeit pro Woche, die kein Kunde bezahlt.</a:t>
            </a:r>
            <a:endParaRPr lang="de-DE" sz="3000" dirty="0"/>
          </a:p>
        </p:txBody>
      </p:sp>
      <p:sp>
        <p:nvSpPr>
          <p:cNvPr id="4" name="Diagramm Titel"/>
          <p:cNvSpPr txBox="1"/>
          <p:nvPr/>
        </p:nvSpPr>
        <p:spPr>
          <a:xfrm>
            <a:off x="731520" y="2212848"/>
            <a:ext cx="676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400" b="1" dirty="0">
                <a:solidFill>
                  <a:schemeClr val="tx2"/>
                </a:solidFill>
              </a:rPr>
              <a:t>Stunden pro Woche in der Auftragsabwicklung, heute</a:t>
            </a:r>
            <a:endParaRPr lang="de-DE" sz="1400" dirty="0"/>
          </a:p>
        </p:txBody>
      </p:sp>
      <p:graphicFrame>
        <p:nvGraphicFramePr>
          <p:cNvPr id="5" name="Diagramm Kosten" descr="Balkendiagramm mit Beispielzahlen: Stunden pro Woche je Aufgabe in der Auftragsabwicklung"/>
          <p:cNvGraphicFramePr/>
          <p:nvPr/>
        </p:nvGraphicFramePr>
        <p:xfrm>
          <a:off x="640080" y="2606040"/>
          <a:ext cx="6949440" cy="31546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Diagramm Hinweis"/>
          <p:cNvSpPr txBox="1"/>
          <p:nvPr/>
        </p:nvSpPr>
        <p:spPr>
          <a:xfrm>
            <a:off x="731520" y="5870448"/>
            <a:ext cx="6949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100" dirty="0">
                <a:solidFill>
                  <a:schemeClr val="tx2"/>
                </a:solidFill>
              </a:rPr>
              <a:t>Beispielzahlen. Deine Zahlen: Rechtsklick auf das Diagramm &gt; Daten bearbeiten.</a:t>
            </a:r>
            <a:endParaRPr lang="de-DE" sz="1100" dirty="0"/>
          </a:p>
        </p:txBody>
      </p:sp>
      <p:sp>
        <p:nvSpPr>
          <p:cNvPr id="7" name="Kennzahl 1"/>
          <p:cNvSpPr txBox="1"/>
          <p:nvPr/>
        </p:nvSpPr>
        <p:spPr>
          <a:xfrm>
            <a:off x="8366760" y="2240280"/>
            <a:ext cx="30934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4000" b="1" dirty="0">
                <a:solidFill>
                  <a:schemeClr val="accent1"/>
                </a:solidFill>
              </a:rPr>
              <a:t>33 Std.</a:t>
            </a:r>
            <a:endParaRPr lang="de-DE" sz="4000" dirty="0"/>
          </a:p>
        </p:txBody>
      </p:sp>
      <p:sp>
        <p:nvSpPr>
          <p:cNvPr id="8" name="Kennzahl 1 Bezeichnung"/>
          <p:cNvSpPr txBox="1"/>
          <p:nvPr/>
        </p:nvSpPr>
        <p:spPr>
          <a:xfrm>
            <a:off x="8366760" y="2916936"/>
            <a:ext cx="309341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350" dirty="0">
                <a:solidFill>
                  <a:srgbClr val="6B687A"/>
                </a:solidFill>
              </a:rPr>
              <a:t>Handarbeit pro Woche</a:t>
            </a:r>
            <a:endParaRPr lang="de-DE" sz="1350" dirty="0"/>
          </a:p>
        </p:txBody>
      </p:sp>
      <p:sp>
        <p:nvSpPr>
          <p:cNvPr id="9" name="Shape 6"/>
          <p:cNvSpPr/>
          <p:nvPr/>
        </p:nvSpPr>
        <p:spPr>
          <a:xfrm>
            <a:off x="8366760" y="3374136"/>
            <a:ext cx="3093415" cy="0"/>
          </a:xfrm>
          <a:prstGeom prst="line">
            <a:avLst/>
          </a:prstGeom>
          <a:noFill/>
          <a:ln w="9525">
            <a:solidFill>
              <a:srgbClr val="E3E1EA"/>
            </a:solidFill>
            <a:prstDash val="solid"/>
          </a:ln>
        </p:spPr>
      </p:sp>
      <p:sp>
        <p:nvSpPr>
          <p:cNvPr id="10" name="Kennzahl 2"/>
          <p:cNvSpPr txBox="1"/>
          <p:nvPr/>
        </p:nvSpPr>
        <p:spPr>
          <a:xfrm>
            <a:off x="8366760" y="3538728"/>
            <a:ext cx="30934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4000" b="1" dirty="0">
                <a:solidFill>
                  <a:schemeClr val="accent1"/>
                </a:solidFill>
              </a:rPr>
              <a:t>4 Tage</a:t>
            </a:r>
            <a:endParaRPr lang="de-DE" sz="4000" dirty="0"/>
          </a:p>
        </p:txBody>
      </p:sp>
      <p:sp>
        <p:nvSpPr>
          <p:cNvPr id="11" name="Kennzahl 2 Bezeichnung"/>
          <p:cNvSpPr txBox="1"/>
          <p:nvPr/>
        </p:nvSpPr>
        <p:spPr>
          <a:xfrm>
            <a:off x="8366760" y="4215384"/>
            <a:ext cx="309341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350" dirty="0">
                <a:solidFill>
                  <a:srgbClr val="6B687A"/>
                </a:solidFill>
              </a:rPr>
              <a:t>bis ein Angebot rausgeht</a:t>
            </a:r>
            <a:endParaRPr lang="de-DE" sz="1350" dirty="0"/>
          </a:p>
        </p:txBody>
      </p:sp>
      <p:sp>
        <p:nvSpPr>
          <p:cNvPr id="12" name="Shape 9"/>
          <p:cNvSpPr/>
          <p:nvPr/>
        </p:nvSpPr>
        <p:spPr>
          <a:xfrm>
            <a:off x="8366760" y="4672584"/>
            <a:ext cx="3093415" cy="0"/>
          </a:xfrm>
          <a:prstGeom prst="line">
            <a:avLst/>
          </a:prstGeom>
          <a:noFill/>
          <a:ln w="9525">
            <a:solidFill>
              <a:srgbClr val="E3E1EA"/>
            </a:solidFill>
            <a:prstDash val="solid"/>
          </a:ln>
        </p:spPr>
      </p:sp>
      <p:sp>
        <p:nvSpPr>
          <p:cNvPr id="13" name="Kennzahl 3"/>
          <p:cNvSpPr txBox="1"/>
          <p:nvPr/>
        </p:nvSpPr>
        <p:spPr>
          <a:xfrm>
            <a:off x="8366760" y="4837176"/>
            <a:ext cx="30934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4000" b="1" dirty="0">
                <a:solidFill>
                  <a:schemeClr val="accent1"/>
                </a:solidFill>
              </a:rPr>
              <a:t>62.000 €</a:t>
            </a:r>
            <a:endParaRPr lang="de-DE" sz="4000" dirty="0"/>
          </a:p>
        </p:txBody>
      </p:sp>
      <p:sp>
        <p:nvSpPr>
          <p:cNvPr id="14" name="Kennzahl 3 Bezeichnung"/>
          <p:cNvSpPr txBox="1"/>
          <p:nvPr/>
        </p:nvSpPr>
        <p:spPr>
          <a:xfrm>
            <a:off x="8366760" y="5513832"/>
            <a:ext cx="3093415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350" dirty="0">
                <a:solidFill>
                  <a:srgbClr val="6B687A"/>
                </a:solidFill>
              </a:rPr>
              <a:t>im Jahr, bei 41 € pro Stunde</a:t>
            </a:r>
            <a:endParaRPr lang="de-DE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09DAE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de-DE"/>
              <a:t>3</a:t>
            </a:fld>
            <a:endParaRPr lang="de-D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schnitt"/>
          <p:cNvSpPr txBox="1"/>
          <p:nvPr/>
        </p:nvSpPr>
        <p:spPr>
          <a:xfrm>
            <a:off x="731520" y="5486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200" b="1" spc="150" kern="0" dirty="0">
                <a:solidFill>
                  <a:schemeClr val="accent1"/>
                </a:solidFill>
              </a:rPr>
              <a:t>04 · ZIEL</a:t>
            </a:r>
            <a:endParaRPr lang="de-DE" sz="1200" dirty="0"/>
          </a:p>
        </p:txBody>
      </p:sp>
      <p:sp>
        <p:nvSpPr>
          <p:cNvPr id="3" name="Überschrift"/>
          <p:cNvSpPr txBox="1"/>
          <p:nvPr/>
        </p:nvSpPr>
        <p:spPr>
          <a:xfrm>
            <a:off x="731520" y="896112"/>
            <a:ext cx="10241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de-DE" altLang="en-US" sz="3000" b="1" dirty="0">
                <a:solidFill>
                  <a:schemeClr val="tx2"/>
                </a:solidFill>
              </a:rPr>
              <a:t>Bis Juni 2027 geht jedes Angebot am selben Tag raus.</a:t>
            </a:r>
            <a:endParaRPr lang="de-DE" sz="3000" dirty="0"/>
          </a:p>
        </p:txBody>
      </p:sp>
      <p:sp>
        <p:nvSpPr>
          <p:cNvPr id="4" name="Ziel 1 Fläche"/>
          <p:cNvSpPr/>
          <p:nvPr/>
        </p:nvSpPr>
        <p:spPr>
          <a:xfrm>
            <a:off x="731520" y="2286000"/>
            <a:ext cx="3271418" cy="2788920"/>
          </a:xfrm>
          <a:prstGeom prst="roundRect">
            <a:avLst>
              <a:gd name="adj" fmla="val 3934"/>
            </a:avLst>
          </a:prstGeom>
          <a:solidFill>
            <a:schemeClr val="bg2"/>
          </a:solidFill>
          <a:ln/>
        </p:spPr>
      </p:sp>
      <p:sp>
        <p:nvSpPr>
          <p:cNvPr id="5" name="Ziel 1 Bezeichnung"/>
          <p:cNvSpPr txBox="1"/>
          <p:nvPr/>
        </p:nvSpPr>
        <p:spPr>
          <a:xfrm>
            <a:off x="1051560" y="2542032"/>
            <a:ext cx="263133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100" b="1" spc="100" kern="0" dirty="0">
                <a:solidFill>
                  <a:srgbClr val="6B687A"/>
                </a:solidFill>
              </a:rPr>
              <a:t>ZEIT BIS ZUM ANGEBOT</a:t>
            </a:r>
            <a:endParaRPr lang="de-DE" sz="1100" dirty="0"/>
          </a:p>
        </p:txBody>
      </p:sp>
      <p:sp>
        <p:nvSpPr>
          <p:cNvPr id="6" name="Ziel 1 heute Bezeichnung"/>
          <p:cNvSpPr txBox="1"/>
          <p:nvPr/>
        </p:nvSpPr>
        <p:spPr>
          <a:xfrm>
            <a:off x="1051560" y="2980944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200" dirty="0">
                <a:solidFill>
                  <a:srgbClr val="6B687A"/>
                </a:solidFill>
              </a:rPr>
              <a:t>Heute</a:t>
            </a:r>
            <a:endParaRPr lang="de-DE" sz="1200" dirty="0"/>
          </a:p>
        </p:txBody>
      </p:sp>
      <p:sp>
        <p:nvSpPr>
          <p:cNvPr id="7" name="Ziel 1 heute"/>
          <p:cNvSpPr txBox="1"/>
          <p:nvPr/>
        </p:nvSpPr>
        <p:spPr>
          <a:xfrm>
            <a:off x="1051560" y="3236976"/>
            <a:ext cx="263133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2600" b="1" dirty="0">
                <a:solidFill>
                  <a:schemeClr val="tx2"/>
                </a:solidFill>
              </a:rPr>
              <a:t>4 Tage</a:t>
            </a:r>
            <a:endParaRPr lang="de-DE" sz="2600" dirty="0"/>
          </a:p>
        </p:txBody>
      </p:sp>
      <p:sp>
        <p:nvSpPr>
          <p:cNvPr id="8" name="Ziel 1 Ziel Bezeichnung"/>
          <p:cNvSpPr txBox="1"/>
          <p:nvPr/>
        </p:nvSpPr>
        <p:spPr>
          <a:xfrm>
            <a:off x="1051560" y="3840480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200" b="1" dirty="0">
                <a:solidFill>
                  <a:schemeClr val="accent1"/>
                </a:solidFill>
              </a:rPr>
              <a:t>Ziel</a:t>
            </a:r>
            <a:endParaRPr lang="de-DE" sz="1200" dirty="0"/>
          </a:p>
        </p:txBody>
      </p:sp>
      <p:sp>
        <p:nvSpPr>
          <p:cNvPr id="9" name="Ziel 1"/>
          <p:cNvSpPr txBox="1"/>
          <p:nvPr/>
        </p:nvSpPr>
        <p:spPr>
          <a:xfrm>
            <a:off x="1051560" y="4096512"/>
            <a:ext cx="263133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4400" b="1" dirty="0">
                <a:solidFill>
                  <a:schemeClr val="accent1"/>
                </a:solidFill>
              </a:rPr>
              <a:t>1 Tag</a:t>
            </a:r>
            <a:endParaRPr lang="de-DE" sz="4400" dirty="0"/>
          </a:p>
        </p:txBody>
      </p:sp>
      <p:sp>
        <p:nvSpPr>
          <p:cNvPr id="10" name="Ziel 1 Messung"/>
          <p:cNvSpPr txBox="1"/>
          <p:nvPr/>
        </p:nvSpPr>
        <p:spPr>
          <a:xfrm>
            <a:off x="731520" y="5303520"/>
            <a:ext cx="32714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de-DE" altLang="en-US" sz="1350" dirty="0">
                <a:solidFill>
                  <a:schemeClr val="tx2"/>
                </a:solidFill>
              </a:rPr>
              <a:t>Gemessen im ERP: Eingang der Anfrage bis Versand des Angebots.</a:t>
            </a:r>
            <a:endParaRPr lang="de-DE" sz="1350" dirty="0"/>
          </a:p>
        </p:txBody>
      </p:sp>
      <p:sp>
        <p:nvSpPr>
          <p:cNvPr id="11" name="Ziel 2 Fläche"/>
          <p:cNvSpPr/>
          <p:nvPr/>
        </p:nvSpPr>
        <p:spPr>
          <a:xfrm>
            <a:off x="4460138" y="2286000"/>
            <a:ext cx="3271418" cy="2788920"/>
          </a:xfrm>
          <a:prstGeom prst="roundRect">
            <a:avLst>
              <a:gd name="adj" fmla="val 3934"/>
            </a:avLst>
          </a:prstGeom>
          <a:solidFill>
            <a:schemeClr val="bg2"/>
          </a:solidFill>
          <a:ln/>
        </p:spPr>
      </p:sp>
      <p:sp>
        <p:nvSpPr>
          <p:cNvPr id="12" name="Ziel 2 Bezeichnung"/>
          <p:cNvSpPr txBox="1"/>
          <p:nvPr/>
        </p:nvSpPr>
        <p:spPr>
          <a:xfrm>
            <a:off x="4780178" y="2542032"/>
            <a:ext cx="263133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100" b="1" spc="100" kern="0" dirty="0">
                <a:solidFill>
                  <a:srgbClr val="6B687A"/>
                </a:solidFill>
              </a:rPr>
              <a:t>HANDARBEIT PRO WOCHE</a:t>
            </a:r>
            <a:endParaRPr lang="de-DE" sz="1100" dirty="0"/>
          </a:p>
        </p:txBody>
      </p:sp>
      <p:sp>
        <p:nvSpPr>
          <p:cNvPr id="13" name="Ziel 2 heute Bezeichnung"/>
          <p:cNvSpPr txBox="1"/>
          <p:nvPr/>
        </p:nvSpPr>
        <p:spPr>
          <a:xfrm>
            <a:off x="4780178" y="2980944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200" dirty="0">
                <a:solidFill>
                  <a:srgbClr val="6B687A"/>
                </a:solidFill>
              </a:rPr>
              <a:t>Heute</a:t>
            </a:r>
            <a:endParaRPr lang="de-DE" sz="1200" dirty="0"/>
          </a:p>
        </p:txBody>
      </p:sp>
      <p:sp>
        <p:nvSpPr>
          <p:cNvPr id="14" name="Ziel 2 heute"/>
          <p:cNvSpPr txBox="1"/>
          <p:nvPr/>
        </p:nvSpPr>
        <p:spPr>
          <a:xfrm>
            <a:off x="4780178" y="3236976"/>
            <a:ext cx="263133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2600" b="1" dirty="0">
                <a:solidFill>
                  <a:schemeClr val="tx2"/>
                </a:solidFill>
              </a:rPr>
              <a:t>33 Std.</a:t>
            </a:r>
            <a:endParaRPr lang="de-DE" sz="2600" dirty="0"/>
          </a:p>
        </p:txBody>
      </p:sp>
      <p:sp>
        <p:nvSpPr>
          <p:cNvPr id="15" name="Ziel 2 Ziel Bezeichnung"/>
          <p:cNvSpPr txBox="1"/>
          <p:nvPr/>
        </p:nvSpPr>
        <p:spPr>
          <a:xfrm>
            <a:off x="4780178" y="3840480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200" b="1" dirty="0">
                <a:solidFill>
                  <a:schemeClr val="accent1"/>
                </a:solidFill>
              </a:rPr>
              <a:t>Ziel</a:t>
            </a:r>
            <a:endParaRPr lang="de-DE" sz="1200" dirty="0"/>
          </a:p>
        </p:txBody>
      </p:sp>
      <p:sp>
        <p:nvSpPr>
          <p:cNvPr id="16" name="Ziel 2"/>
          <p:cNvSpPr txBox="1"/>
          <p:nvPr/>
        </p:nvSpPr>
        <p:spPr>
          <a:xfrm>
            <a:off x="4780178" y="4096512"/>
            <a:ext cx="263133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4400" b="1" dirty="0">
                <a:solidFill>
                  <a:schemeClr val="accent1"/>
                </a:solidFill>
              </a:rPr>
              <a:t>14 Std.</a:t>
            </a:r>
            <a:endParaRPr lang="de-DE" sz="4400" dirty="0"/>
          </a:p>
        </p:txBody>
      </p:sp>
      <p:sp>
        <p:nvSpPr>
          <p:cNvPr id="17" name="Ziel 2 Messung"/>
          <p:cNvSpPr txBox="1"/>
          <p:nvPr/>
        </p:nvSpPr>
        <p:spPr>
          <a:xfrm>
            <a:off x="4460138" y="5303520"/>
            <a:ext cx="32714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de-DE" altLang="en-US" sz="1350" dirty="0">
                <a:solidFill>
                  <a:schemeClr val="tx2"/>
                </a:solidFill>
              </a:rPr>
              <a:t>Gemessen in der Zeiterfassung, Kostenstelle Auftragsabwicklung.</a:t>
            </a:r>
            <a:endParaRPr lang="de-DE" sz="1350" dirty="0"/>
          </a:p>
        </p:txBody>
      </p:sp>
      <p:sp>
        <p:nvSpPr>
          <p:cNvPr id="18" name="Ziel 3 Fläche"/>
          <p:cNvSpPr/>
          <p:nvPr/>
        </p:nvSpPr>
        <p:spPr>
          <a:xfrm>
            <a:off x="8188757" y="2286000"/>
            <a:ext cx="3271418" cy="2788920"/>
          </a:xfrm>
          <a:prstGeom prst="roundRect">
            <a:avLst>
              <a:gd name="adj" fmla="val 3934"/>
            </a:avLst>
          </a:prstGeom>
          <a:solidFill>
            <a:schemeClr val="bg2"/>
          </a:solidFill>
          <a:ln/>
        </p:spPr>
      </p:sp>
      <p:sp>
        <p:nvSpPr>
          <p:cNvPr id="19" name="Ziel 3 Bezeichnung"/>
          <p:cNvSpPr txBox="1"/>
          <p:nvPr/>
        </p:nvSpPr>
        <p:spPr>
          <a:xfrm>
            <a:off x="8508797" y="2542032"/>
            <a:ext cx="263133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100" b="1" spc="100" kern="0" dirty="0">
                <a:solidFill>
                  <a:srgbClr val="6B687A"/>
                </a:solidFill>
              </a:rPr>
              <a:t>AUFTRÄGE MIT RÜCKFRAGE</a:t>
            </a:r>
            <a:endParaRPr lang="de-DE" sz="1100" dirty="0"/>
          </a:p>
        </p:txBody>
      </p:sp>
      <p:sp>
        <p:nvSpPr>
          <p:cNvPr id="20" name="Ziel 3 heute Bezeichnung"/>
          <p:cNvSpPr txBox="1"/>
          <p:nvPr/>
        </p:nvSpPr>
        <p:spPr>
          <a:xfrm>
            <a:off x="8508797" y="2980944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200" dirty="0">
                <a:solidFill>
                  <a:srgbClr val="6B687A"/>
                </a:solidFill>
              </a:rPr>
              <a:t>Heute</a:t>
            </a:r>
            <a:endParaRPr lang="de-DE" sz="1200" dirty="0"/>
          </a:p>
        </p:txBody>
      </p:sp>
      <p:sp>
        <p:nvSpPr>
          <p:cNvPr id="21" name="Ziel 3 heute"/>
          <p:cNvSpPr txBox="1"/>
          <p:nvPr/>
        </p:nvSpPr>
        <p:spPr>
          <a:xfrm>
            <a:off x="8508797" y="3236976"/>
            <a:ext cx="263133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2600" b="1" dirty="0">
                <a:solidFill>
                  <a:schemeClr val="tx2"/>
                </a:solidFill>
              </a:rPr>
              <a:t>6 %</a:t>
            </a:r>
            <a:endParaRPr lang="de-DE" sz="2600" dirty="0"/>
          </a:p>
        </p:txBody>
      </p:sp>
      <p:sp>
        <p:nvSpPr>
          <p:cNvPr id="22" name="Ziel 3 Ziel Bezeichnung"/>
          <p:cNvSpPr txBox="1"/>
          <p:nvPr/>
        </p:nvSpPr>
        <p:spPr>
          <a:xfrm>
            <a:off x="8508797" y="3840480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200" b="1" dirty="0">
                <a:solidFill>
                  <a:schemeClr val="accent1"/>
                </a:solidFill>
              </a:rPr>
              <a:t>Ziel</a:t>
            </a:r>
            <a:endParaRPr lang="de-DE" sz="1200" dirty="0"/>
          </a:p>
        </p:txBody>
      </p:sp>
      <p:sp>
        <p:nvSpPr>
          <p:cNvPr id="23" name="Ziel 3"/>
          <p:cNvSpPr txBox="1"/>
          <p:nvPr/>
        </p:nvSpPr>
        <p:spPr>
          <a:xfrm>
            <a:off x="8508797" y="4096512"/>
            <a:ext cx="263133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4400" b="1" dirty="0">
                <a:solidFill>
                  <a:schemeClr val="accent1"/>
                </a:solidFill>
              </a:rPr>
              <a:t>2 %</a:t>
            </a:r>
            <a:endParaRPr lang="de-DE" sz="4400" dirty="0"/>
          </a:p>
        </p:txBody>
      </p:sp>
      <p:sp>
        <p:nvSpPr>
          <p:cNvPr id="24" name="Ziel 3 Messung"/>
          <p:cNvSpPr txBox="1"/>
          <p:nvPr/>
        </p:nvSpPr>
        <p:spPr>
          <a:xfrm>
            <a:off x="8188757" y="5303520"/>
            <a:ext cx="327141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de-DE" altLang="en-US" sz="1350" dirty="0">
                <a:solidFill>
                  <a:schemeClr val="tx2"/>
                </a:solidFill>
              </a:rPr>
              <a:t>Gemessen an Aufträgen, die wegen fehlender Angaben liegen bleiben.</a:t>
            </a:r>
            <a:endParaRPr lang="de-DE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09DAE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de-DE"/>
              <a:t>4</a:t>
            </a:fld>
            <a:endParaRPr lang="de-DE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schnitt"/>
          <p:cNvSpPr txBox="1"/>
          <p:nvPr/>
        </p:nvSpPr>
        <p:spPr>
          <a:xfrm>
            <a:off x="731520" y="5486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200" b="1" spc="150" kern="0" dirty="0">
                <a:solidFill>
                  <a:schemeClr val="accent1"/>
                </a:solidFill>
              </a:rPr>
              <a:t>05 · LÖSUNG</a:t>
            </a:r>
            <a:endParaRPr lang="de-DE" sz="1200" dirty="0"/>
          </a:p>
        </p:txBody>
      </p:sp>
      <p:sp>
        <p:nvSpPr>
          <p:cNvPr id="3" name="Überschrift"/>
          <p:cNvSpPr txBox="1"/>
          <p:nvPr/>
        </p:nvSpPr>
        <p:spPr>
          <a:xfrm>
            <a:off x="731520" y="896112"/>
            <a:ext cx="10241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de-DE" altLang="en-US" sz="3000" b="1" dirty="0">
                <a:solidFill>
                  <a:schemeClr val="tx2"/>
                </a:solidFill>
              </a:rPr>
              <a:t>Drei Bausteine, die das Abtippen abschaffen.</a:t>
            </a:r>
            <a:endParaRPr lang="de-DE" sz="3000" dirty="0"/>
          </a:p>
        </p:txBody>
      </p:sp>
      <p:sp>
        <p:nvSpPr>
          <p:cNvPr id="4" name="Baustein 1 Fläche"/>
          <p:cNvSpPr/>
          <p:nvPr/>
        </p:nvSpPr>
        <p:spPr>
          <a:xfrm>
            <a:off x="731520" y="2286000"/>
            <a:ext cx="3332378" cy="3611880"/>
          </a:xfrm>
          <a:prstGeom prst="roundRect">
            <a:avLst>
              <a:gd name="adj" fmla="val 3293"/>
            </a:avLst>
          </a:prstGeom>
          <a:solidFill>
            <a:schemeClr val="bg2"/>
          </a:solidFill>
          <a:ln/>
        </p:spPr>
      </p:sp>
      <p:sp>
        <p:nvSpPr>
          <p:cNvPr id="5" name="Baustein 1 Nummer"/>
          <p:cNvSpPr txBox="1"/>
          <p:nvPr/>
        </p:nvSpPr>
        <p:spPr>
          <a:xfrm>
            <a:off x="1078992" y="260604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DE" altLang="en-US" sz="1600" b="1" dirty="0">
                <a:solidFill>
                  <a:srgbClr val="FFFFFF"/>
                </a:solidFill>
              </a:rPr>
              <a:t>1</a:t>
            </a:r>
            <a:endParaRPr lang="de-DE" sz="1600" dirty="0"/>
          </a:p>
        </p:txBody>
      </p:sp>
      <p:sp>
        <p:nvSpPr>
          <p:cNvPr id="6" name="Baustein 1"/>
          <p:cNvSpPr txBox="1"/>
          <p:nvPr/>
        </p:nvSpPr>
        <p:spPr>
          <a:xfrm>
            <a:off x="1078992" y="3310128"/>
            <a:ext cx="263743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de-DE" altLang="en-US" sz="1900" b="1" dirty="0">
                <a:solidFill>
                  <a:schemeClr val="tx2"/>
                </a:solidFill>
              </a:rPr>
              <a:t>Ein Eingang für alle Bestellungen</a:t>
            </a:r>
            <a:endParaRPr lang="de-DE" sz="1900" dirty="0"/>
          </a:p>
        </p:txBody>
      </p:sp>
      <p:sp>
        <p:nvSpPr>
          <p:cNvPr id="7" name="Baustein 1 Text"/>
          <p:cNvSpPr txBox="1"/>
          <p:nvPr/>
        </p:nvSpPr>
        <p:spPr>
          <a:xfrm>
            <a:off x="1078992" y="4114800"/>
            <a:ext cx="263743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de-DE" altLang="en-US" sz="1450" dirty="0">
                <a:solidFill>
                  <a:schemeClr val="tx2"/>
                </a:solidFill>
              </a:rPr>
              <a:t>E-Mail, Fax und Webshop landen in einem Postfach. Positionen und Mengen werden ausgelesen und als Auftrag im ERP angelegt.</a:t>
            </a:r>
            <a:endParaRPr lang="de-DE" sz="1450" dirty="0"/>
          </a:p>
        </p:txBody>
      </p:sp>
      <p:sp>
        <p:nvSpPr>
          <p:cNvPr id="8" name="Shape 6"/>
          <p:cNvSpPr/>
          <p:nvPr/>
        </p:nvSpPr>
        <p:spPr>
          <a:xfrm>
            <a:off x="1078992" y="5138928"/>
            <a:ext cx="2637434" cy="0"/>
          </a:xfrm>
          <a:prstGeom prst="line">
            <a:avLst/>
          </a:prstGeom>
          <a:noFill/>
          <a:ln w="9525">
            <a:solidFill>
              <a:srgbClr val="E3E1EA"/>
            </a:solidFill>
            <a:prstDash val="solid"/>
          </a:ln>
        </p:spPr>
      </p:sp>
      <p:sp>
        <p:nvSpPr>
          <p:cNvPr id="9" name="Baustein 1 Nutzen Bezeichnung"/>
          <p:cNvSpPr txBox="1"/>
          <p:nvPr/>
        </p:nvSpPr>
        <p:spPr>
          <a:xfrm>
            <a:off x="1078992" y="5248656"/>
            <a:ext cx="263743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100" b="1" spc="100" kern="0" dirty="0">
                <a:solidFill>
                  <a:srgbClr val="6B687A"/>
                </a:solidFill>
              </a:rPr>
              <a:t>NUTZEN</a:t>
            </a:r>
            <a:endParaRPr lang="de-DE" sz="1100" dirty="0"/>
          </a:p>
        </p:txBody>
      </p:sp>
      <p:sp>
        <p:nvSpPr>
          <p:cNvPr id="10" name="Baustein 1 Nutzen"/>
          <p:cNvSpPr txBox="1"/>
          <p:nvPr/>
        </p:nvSpPr>
        <p:spPr>
          <a:xfrm>
            <a:off x="1078992" y="5486400"/>
            <a:ext cx="263743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500" b="1" dirty="0">
                <a:solidFill>
                  <a:schemeClr val="accent1"/>
                </a:solidFill>
              </a:rPr>
              <a:t>12 Std. pro Woche weniger</a:t>
            </a:r>
            <a:endParaRPr lang="de-DE" sz="1500" dirty="0"/>
          </a:p>
        </p:txBody>
      </p:sp>
      <p:sp>
        <p:nvSpPr>
          <p:cNvPr id="11" name="Baustein 2 Fläche"/>
          <p:cNvSpPr/>
          <p:nvPr/>
        </p:nvSpPr>
        <p:spPr>
          <a:xfrm>
            <a:off x="4429658" y="2286000"/>
            <a:ext cx="3332378" cy="3611880"/>
          </a:xfrm>
          <a:prstGeom prst="roundRect">
            <a:avLst>
              <a:gd name="adj" fmla="val 3293"/>
            </a:avLst>
          </a:prstGeom>
          <a:solidFill>
            <a:schemeClr val="bg2"/>
          </a:solidFill>
          <a:ln/>
        </p:spPr>
      </p:sp>
      <p:sp>
        <p:nvSpPr>
          <p:cNvPr id="12" name="Baustein 2 Nummer"/>
          <p:cNvSpPr txBox="1"/>
          <p:nvPr/>
        </p:nvSpPr>
        <p:spPr>
          <a:xfrm>
            <a:off x="4777130" y="260604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DE" altLang="en-US" sz="1600" b="1" dirty="0">
                <a:solidFill>
                  <a:srgbClr val="FFFFFF"/>
                </a:solidFill>
              </a:rPr>
              <a:t>2</a:t>
            </a:r>
            <a:endParaRPr lang="de-DE" sz="1600" dirty="0"/>
          </a:p>
        </p:txBody>
      </p:sp>
      <p:sp>
        <p:nvSpPr>
          <p:cNvPr id="13" name="Baustein 2"/>
          <p:cNvSpPr txBox="1"/>
          <p:nvPr/>
        </p:nvSpPr>
        <p:spPr>
          <a:xfrm>
            <a:off x="4777130" y="3310128"/>
            <a:ext cx="263743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de-DE" altLang="en-US" sz="1900" b="1" dirty="0">
                <a:solidFill>
                  <a:schemeClr val="tx2"/>
                </a:solidFill>
              </a:rPr>
              <a:t>Angebote aus Bausteinen</a:t>
            </a:r>
            <a:endParaRPr lang="de-DE" sz="1900" dirty="0"/>
          </a:p>
        </p:txBody>
      </p:sp>
      <p:sp>
        <p:nvSpPr>
          <p:cNvPr id="14" name="Baustein 2 Text"/>
          <p:cNvSpPr txBox="1"/>
          <p:nvPr/>
        </p:nvSpPr>
        <p:spPr>
          <a:xfrm>
            <a:off x="4777130" y="4114800"/>
            <a:ext cx="263743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de-DE" altLang="en-US" sz="1450" dirty="0">
                <a:solidFill>
                  <a:schemeClr val="tx2"/>
                </a:solidFill>
              </a:rPr>
              <a:t>Häufige Positionen, Preise und Texte liegen als Bausteine im ERP. Ein Angebot entsteht in 20 Minuten, am selben Tag.</a:t>
            </a:r>
            <a:endParaRPr lang="de-DE" sz="1450" dirty="0"/>
          </a:p>
        </p:txBody>
      </p:sp>
      <p:sp>
        <p:nvSpPr>
          <p:cNvPr id="15" name="Shape 13"/>
          <p:cNvSpPr/>
          <p:nvPr/>
        </p:nvSpPr>
        <p:spPr>
          <a:xfrm>
            <a:off x="4777130" y="5138928"/>
            <a:ext cx="2637434" cy="0"/>
          </a:xfrm>
          <a:prstGeom prst="line">
            <a:avLst/>
          </a:prstGeom>
          <a:noFill/>
          <a:ln w="9525">
            <a:solidFill>
              <a:srgbClr val="E3E1EA"/>
            </a:solidFill>
            <a:prstDash val="solid"/>
          </a:ln>
        </p:spPr>
      </p:sp>
      <p:sp>
        <p:nvSpPr>
          <p:cNvPr id="16" name="Baustein 2 Nutzen Bezeichnung"/>
          <p:cNvSpPr txBox="1"/>
          <p:nvPr/>
        </p:nvSpPr>
        <p:spPr>
          <a:xfrm>
            <a:off x="4777130" y="5248656"/>
            <a:ext cx="263743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100" b="1" spc="100" kern="0" dirty="0">
                <a:solidFill>
                  <a:srgbClr val="6B687A"/>
                </a:solidFill>
              </a:rPr>
              <a:t>NUTZEN</a:t>
            </a:r>
            <a:endParaRPr lang="de-DE" sz="1100" dirty="0"/>
          </a:p>
        </p:txBody>
      </p:sp>
      <p:sp>
        <p:nvSpPr>
          <p:cNvPr id="17" name="Baustein 2 Nutzen"/>
          <p:cNvSpPr txBox="1"/>
          <p:nvPr/>
        </p:nvSpPr>
        <p:spPr>
          <a:xfrm>
            <a:off x="4777130" y="5486400"/>
            <a:ext cx="263743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500" b="1" dirty="0">
                <a:solidFill>
                  <a:schemeClr val="accent1"/>
                </a:solidFill>
              </a:rPr>
              <a:t>7 Std. pro Woche weniger</a:t>
            </a:r>
            <a:endParaRPr lang="de-DE" sz="1500" dirty="0"/>
          </a:p>
        </p:txBody>
      </p:sp>
      <p:sp>
        <p:nvSpPr>
          <p:cNvPr id="18" name="Baustein 3 Fläche"/>
          <p:cNvSpPr/>
          <p:nvPr/>
        </p:nvSpPr>
        <p:spPr>
          <a:xfrm>
            <a:off x="8127797" y="2286000"/>
            <a:ext cx="3332378" cy="3611880"/>
          </a:xfrm>
          <a:prstGeom prst="roundRect">
            <a:avLst>
              <a:gd name="adj" fmla="val 3293"/>
            </a:avLst>
          </a:prstGeom>
          <a:solidFill>
            <a:schemeClr val="bg2"/>
          </a:solidFill>
          <a:ln/>
        </p:spPr>
      </p:sp>
      <p:sp>
        <p:nvSpPr>
          <p:cNvPr id="19" name="Baustein 3 Nummer"/>
          <p:cNvSpPr txBox="1"/>
          <p:nvPr/>
        </p:nvSpPr>
        <p:spPr>
          <a:xfrm>
            <a:off x="8475269" y="260604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DE" altLang="en-US" sz="1600" b="1" dirty="0">
                <a:solidFill>
                  <a:srgbClr val="FFFFFF"/>
                </a:solidFill>
              </a:rPr>
              <a:t>3</a:t>
            </a:r>
            <a:endParaRPr lang="de-DE" sz="1600" dirty="0"/>
          </a:p>
        </p:txBody>
      </p:sp>
      <p:sp>
        <p:nvSpPr>
          <p:cNvPr id="20" name="Baustein 3"/>
          <p:cNvSpPr txBox="1"/>
          <p:nvPr/>
        </p:nvSpPr>
        <p:spPr>
          <a:xfrm>
            <a:off x="8475269" y="3310128"/>
            <a:ext cx="263743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de-DE" altLang="en-US" sz="1900" b="1" dirty="0">
                <a:solidFill>
                  <a:schemeClr val="tx2"/>
                </a:solidFill>
              </a:rPr>
              <a:t>Lieferstatus per Link</a:t>
            </a:r>
            <a:endParaRPr lang="de-DE" sz="1900" dirty="0"/>
          </a:p>
        </p:txBody>
      </p:sp>
      <p:sp>
        <p:nvSpPr>
          <p:cNvPr id="21" name="Baustein 3 Text"/>
          <p:cNvSpPr txBox="1"/>
          <p:nvPr/>
        </p:nvSpPr>
        <p:spPr>
          <a:xfrm>
            <a:off x="8475269" y="4114800"/>
            <a:ext cx="263743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de-DE" altLang="en-US" sz="1450" dirty="0">
                <a:solidFill>
                  <a:schemeClr val="tx2"/>
                </a:solidFill>
              </a:rPr>
              <a:t>Ihre Kunden sehen den Stand ihres Auftrags selbst. Anrufe mit der Frage nach dem Liefertermin fallen weg.</a:t>
            </a:r>
            <a:endParaRPr lang="de-DE" sz="1450" dirty="0"/>
          </a:p>
        </p:txBody>
      </p:sp>
      <p:sp>
        <p:nvSpPr>
          <p:cNvPr id="22" name="Shape 20"/>
          <p:cNvSpPr/>
          <p:nvPr/>
        </p:nvSpPr>
        <p:spPr>
          <a:xfrm>
            <a:off x="8475269" y="5138928"/>
            <a:ext cx="2637434" cy="0"/>
          </a:xfrm>
          <a:prstGeom prst="line">
            <a:avLst/>
          </a:prstGeom>
          <a:noFill/>
          <a:ln w="9525">
            <a:solidFill>
              <a:srgbClr val="E3E1EA"/>
            </a:solidFill>
            <a:prstDash val="solid"/>
          </a:ln>
        </p:spPr>
      </p:sp>
      <p:sp>
        <p:nvSpPr>
          <p:cNvPr id="23" name="Baustein 3 Nutzen Bezeichnung"/>
          <p:cNvSpPr txBox="1"/>
          <p:nvPr/>
        </p:nvSpPr>
        <p:spPr>
          <a:xfrm>
            <a:off x="8475269" y="5248656"/>
            <a:ext cx="263743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100" b="1" spc="100" kern="0" dirty="0">
                <a:solidFill>
                  <a:srgbClr val="6B687A"/>
                </a:solidFill>
              </a:rPr>
              <a:t>NUTZEN</a:t>
            </a:r>
            <a:endParaRPr lang="de-DE" sz="1100" dirty="0"/>
          </a:p>
        </p:txBody>
      </p:sp>
      <p:sp>
        <p:nvSpPr>
          <p:cNvPr id="24" name="Baustein 3 Nutzen"/>
          <p:cNvSpPr txBox="1"/>
          <p:nvPr/>
        </p:nvSpPr>
        <p:spPr>
          <a:xfrm>
            <a:off x="8475269" y="5486400"/>
            <a:ext cx="263743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500" b="1" dirty="0">
                <a:solidFill>
                  <a:schemeClr val="accent1"/>
                </a:solidFill>
              </a:rPr>
              <a:t>4 Std. pro Woche weniger</a:t>
            </a:r>
            <a:endParaRPr lang="de-DE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09DAE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de-DE"/>
              <a:t>5</a:t>
            </a:fld>
            <a:endParaRPr lang="de-DE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schnitt"/>
          <p:cNvSpPr txBox="1"/>
          <p:nvPr/>
        </p:nvSpPr>
        <p:spPr>
          <a:xfrm>
            <a:off x="731520" y="5486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200" b="1" spc="150" kern="0" dirty="0">
                <a:solidFill>
                  <a:schemeClr val="accent1"/>
                </a:solidFill>
              </a:rPr>
              <a:t>06 · ABLAUF</a:t>
            </a:r>
            <a:endParaRPr lang="de-DE" sz="1200" dirty="0"/>
          </a:p>
        </p:txBody>
      </p:sp>
      <p:sp>
        <p:nvSpPr>
          <p:cNvPr id="3" name="Überschrift"/>
          <p:cNvSpPr txBox="1"/>
          <p:nvPr/>
        </p:nvSpPr>
        <p:spPr>
          <a:xfrm>
            <a:off x="731520" y="896112"/>
            <a:ext cx="10241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de-DE" altLang="en-US" sz="3000" b="1" dirty="0">
                <a:solidFill>
                  <a:schemeClr val="tx2"/>
                </a:solidFill>
              </a:rPr>
              <a:t>In acht Wochen live, ohne Stillstand in der Auftragsannahme.</a:t>
            </a:r>
            <a:endParaRPr lang="de-DE" sz="3000" dirty="0"/>
          </a:p>
        </p:txBody>
      </p:sp>
      <p:sp>
        <p:nvSpPr>
          <p:cNvPr id="4" name="Zeitachse"/>
          <p:cNvSpPr/>
          <p:nvPr/>
        </p:nvSpPr>
        <p:spPr>
          <a:xfrm>
            <a:off x="731520" y="2640787"/>
            <a:ext cx="10728655" cy="21946"/>
          </a:xfrm>
          <a:prstGeom prst="rect">
            <a:avLst/>
          </a:prstGeom>
          <a:solidFill>
            <a:schemeClr val="accent1">
              <a:alpha val="35000"/>
            </a:schemeClr>
          </a:solidFill>
          <a:ln/>
        </p:spPr>
      </p:sp>
      <p:sp>
        <p:nvSpPr>
          <p:cNvPr id="5" name="Phase 1 Punkt"/>
          <p:cNvSpPr/>
          <p:nvPr/>
        </p:nvSpPr>
        <p:spPr>
          <a:xfrm>
            <a:off x="731520" y="2532888"/>
            <a:ext cx="237744" cy="23774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6" name="Phase 1 Zeitraum"/>
          <p:cNvSpPr txBox="1"/>
          <p:nvPr/>
        </p:nvSpPr>
        <p:spPr>
          <a:xfrm>
            <a:off x="731520" y="2971800"/>
            <a:ext cx="24078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200" b="1" spc="150" kern="0" dirty="0">
                <a:solidFill>
                  <a:schemeClr val="accent1"/>
                </a:solidFill>
              </a:rPr>
              <a:t>WOCHE 1 BIS 2</a:t>
            </a:r>
            <a:endParaRPr lang="de-DE" sz="1200" dirty="0"/>
          </a:p>
        </p:txBody>
      </p:sp>
      <p:sp>
        <p:nvSpPr>
          <p:cNvPr id="7" name="Phase 1"/>
          <p:cNvSpPr txBox="1"/>
          <p:nvPr/>
        </p:nvSpPr>
        <p:spPr>
          <a:xfrm>
            <a:off x="731520" y="3291840"/>
            <a:ext cx="24078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900" b="1" dirty="0">
                <a:solidFill>
                  <a:schemeClr val="tx2"/>
                </a:solidFill>
              </a:rPr>
              <a:t>Aufnahme</a:t>
            </a:r>
            <a:endParaRPr lang="de-DE" sz="1900" dirty="0"/>
          </a:p>
        </p:txBody>
      </p:sp>
      <p:sp>
        <p:nvSpPr>
          <p:cNvPr id="8" name="Phase 1 Text"/>
          <p:cNvSpPr txBox="1"/>
          <p:nvPr/>
        </p:nvSpPr>
        <p:spPr>
          <a:xfrm>
            <a:off x="731520" y="3749040"/>
            <a:ext cx="231640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de-DE" altLang="en-US" sz="1400" dirty="0">
                <a:solidFill>
                  <a:schemeClr val="tx2"/>
                </a:solidFill>
              </a:rPr>
              <a:t>Wir sehen uns 20 echte Aufträge an und legen fest, welche Angaben das ERP braucht.</a:t>
            </a:r>
            <a:endParaRPr lang="de-DE" sz="1400" dirty="0"/>
          </a:p>
        </p:txBody>
      </p:sp>
      <p:sp>
        <p:nvSpPr>
          <p:cNvPr id="9" name="Phase 2 Punkt"/>
          <p:cNvSpPr/>
          <p:nvPr/>
        </p:nvSpPr>
        <p:spPr>
          <a:xfrm>
            <a:off x="3505124" y="2532888"/>
            <a:ext cx="237744" cy="23774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0" name="Phase 2 Zeitraum"/>
          <p:cNvSpPr txBox="1"/>
          <p:nvPr/>
        </p:nvSpPr>
        <p:spPr>
          <a:xfrm>
            <a:off x="3505124" y="2971800"/>
            <a:ext cx="24078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200" b="1" spc="150" kern="0" dirty="0">
                <a:solidFill>
                  <a:schemeClr val="accent1"/>
                </a:solidFill>
              </a:rPr>
              <a:t>WOCHE 3 BIS 6</a:t>
            </a:r>
            <a:endParaRPr lang="de-DE" sz="1200" dirty="0"/>
          </a:p>
        </p:txBody>
      </p:sp>
      <p:sp>
        <p:nvSpPr>
          <p:cNvPr id="11" name="Phase 2"/>
          <p:cNvSpPr txBox="1"/>
          <p:nvPr/>
        </p:nvSpPr>
        <p:spPr>
          <a:xfrm>
            <a:off x="3505124" y="3291840"/>
            <a:ext cx="24078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900" b="1" dirty="0">
                <a:solidFill>
                  <a:schemeClr val="tx2"/>
                </a:solidFill>
              </a:rPr>
              <a:t>Einrichtung</a:t>
            </a:r>
            <a:endParaRPr lang="de-DE" sz="1900" dirty="0"/>
          </a:p>
        </p:txBody>
      </p:sp>
      <p:sp>
        <p:nvSpPr>
          <p:cNvPr id="12" name="Phase 2 Text"/>
          <p:cNvSpPr txBox="1"/>
          <p:nvPr/>
        </p:nvSpPr>
        <p:spPr>
          <a:xfrm>
            <a:off x="3505124" y="3749040"/>
            <a:ext cx="231640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de-DE" altLang="en-US" sz="1400" dirty="0">
                <a:solidFill>
                  <a:schemeClr val="tx2"/>
                </a:solidFill>
              </a:rPr>
              <a:t>Postfach, Auslesen und Angebotsbausteine im Testsystem. Ihr Team prüft jede Woche mit.</a:t>
            </a:r>
            <a:endParaRPr lang="de-DE" sz="1400" dirty="0"/>
          </a:p>
        </p:txBody>
      </p:sp>
      <p:sp>
        <p:nvSpPr>
          <p:cNvPr id="13" name="Phase 3 Punkt"/>
          <p:cNvSpPr/>
          <p:nvPr/>
        </p:nvSpPr>
        <p:spPr>
          <a:xfrm>
            <a:off x="6278728" y="2532888"/>
            <a:ext cx="237744" cy="23774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4" name="Phase 3 Zeitraum"/>
          <p:cNvSpPr txBox="1"/>
          <p:nvPr/>
        </p:nvSpPr>
        <p:spPr>
          <a:xfrm>
            <a:off x="6278728" y="2971800"/>
            <a:ext cx="24078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200" b="1" spc="150" kern="0" dirty="0">
                <a:solidFill>
                  <a:schemeClr val="accent1"/>
                </a:solidFill>
              </a:rPr>
              <a:t>WOCHE 7</a:t>
            </a:r>
            <a:endParaRPr lang="de-DE" sz="1200" dirty="0"/>
          </a:p>
        </p:txBody>
      </p:sp>
      <p:sp>
        <p:nvSpPr>
          <p:cNvPr id="15" name="Phase 3"/>
          <p:cNvSpPr txBox="1"/>
          <p:nvPr/>
        </p:nvSpPr>
        <p:spPr>
          <a:xfrm>
            <a:off x="6278728" y="3291840"/>
            <a:ext cx="24078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900" b="1" dirty="0">
                <a:solidFill>
                  <a:schemeClr val="tx2"/>
                </a:solidFill>
              </a:rPr>
              <a:t>Test mit drei Kunden</a:t>
            </a:r>
            <a:endParaRPr lang="de-DE" sz="1900" dirty="0"/>
          </a:p>
        </p:txBody>
      </p:sp>
      <p:sp>
        <p:nvSpPr>
          <p:cNvPr id="16" name="Phase 3 Text"/>
          <p:cNvSpPr txBox="1"/>
          <p:nvPr/>
        </p:nvSpPr>
        <p:spPr>
          <a:xfrm>
            <a:off x="6278728" y="3749040"/>
            <a:ext cx="231640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de-DE" altLang="en-US" sz="1400" dirty="0">
                <a:solidFill>
                  <a:schemeClr val="tx2"/>
                </a:solidFill>
              </a:rPr>
              <a:t>Drei Stammkunden bestellen wie gewohnt. Wir vergleichen jeden Auftrag mit dem alten Weg.</a:t>
            </a:r>
            <a:endParaRPr lang="de-DE" sz="1400" dirty="0"/>
          </a:p>
        </p:txBody>
      </p:sp>
      <p:sp>
        <p:nvSpPr>
          <p:cNvPr id="17" name="Phase 4 Punkt"/>
          <p:cNvSpPr/>
          <p:nvPr/>
        </p:nvSpPr>
        <p:spPr>
          <a:xfrm>
            <a:off x="9052331" y="2532888"/>
            <a:ext cx="237744" cy="23774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8" name="Phase 4 Zeitraum"/>
          <p:cNvSpPr txBox="1"/>
          <p:nvPr/>
        </p:nvSpPr>
        <p:spPr>
          <a:xfrm>
            <a:off x="9052331" y="2971800"/>
            <a:ext cx="24078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200" b="1" spc="150" kern="0" dirty="0">
                <a:solidFill>
                  <a:schemeClr val="accent1"/>
                </a:solidFill>
              </a:rPr>
              <a:t>WOCHE 8</a:t>
            </a:r>
            <a:endParaRPr lang="de-DE" sz="1200" dirty="0"/>
          </a:p>
        </p:txBody>
      </p:sp>
      <p:sp>
        <p:nvSpPr>
          <p:cNvPr id="19" name="Phase 4"/>
          <p:cNvSpPr txBox="1"/>
          <p:nvPr/>
        </p:nvSpPr>
        <p:spPr>
          <a:xfrm>
            <a:off x="9052331" y="3291840"/>
            <a:ext cx="240784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900" b="1" dirty="0">
                <a:solidFill>
                  <a:schemeClr val="tx2"/>
                </a:solidFill>
              </a:rPr>
              <a:t>Start</a:t>
            </a:r>
            <a:endParaRPr lang="de-DE" sz="1900" dirty="0"/>
          </a:p>
        </p:txBody>
      </p:sp>
      <p:sp>
        <p:nvSpPr>
          <p:cNvPr id="20" name="Phase 4 Text"/>
          <p:cNvSpPr txBox="1"/>
          <p:nvPr/>
        </p:nvSpPr>
        <p:spPr>
          <a:xfrm>
            <a:off x="9052331" y="3749040"/>
            <a:ext cx="231640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de-DE" altLang="en-US" sz="1400" dirty="0">
                <a:solidFill>
                  <a:schemeClr val="tx2"/>
                </a:solidFill>
              </a:rPr>
              <a:t>Umstellung an einem Freitag. Die ersten zwei Wochen sind wir täglich erreichbar.</a:t>
            </a:r>
            <a:endParaRPr lang="de-DE" sz="1400" dirty="0"/>
          </a:p>
        </p:txBody>
      </p:sp>
      <p:sp>
        <p:nvSpPr>
          <p:cNvPr id="21" name="Beitrag des Kunden Fläche"/>
          <p:cNvSpPr/>
          <p:nvPr/>
        </p:nvSpPr>
        <p:spPr>
          <a:xfrm>
            <a:off x="731520" y="5138928"/>
            <a:ext cx="10728655" cy="91440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/>
        </p:spPr>
      </p:sp>
      <p:sp>
        <p:nvSpPr>
          <p:cNvPr id="22" name="Beitrag des Kunden"/>
          <p:cNvSpPr txBox="1"/>
          <p:nvPr/>
        </p:nvSpPr>
        <p:spPr>
          <a:xfrm>
            <a:off x="1051560" y="5230368"/>
            <a:ext cx="100885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2000"/>
              </a:lnSpc>
              <a:buNone/>
            </a:pPr>
            <a:r>
              <a:rPr lang="de-DE" altLang="en-US" sz="1100" b="1" spc="100" kern="0" dirty="0">
                <a:solidFill>
                  <a:srgbClr val="6B687A"/>
                </a:solidFill>
              </a:rPr>
              <a:t>WAS WIR VON IHNEN BRAUCHEN</a:t>
            </a:r>
            <a:endParaRPr lang="de-DE" sz="1600" dirty="0"/>
          </a:p>
          <a:p>
            <a:pPr algn="l" indent="0" marL="0">
              <a:lnSpc>
                <a:spcPct val="112000"/>
              </a:lnSpc>
              <a:buNone/>
            </a:pPr>
            <a:r>
              <a:rPr lang="de-DE" altLang="en-US" sz="1500" dirty="0">
                <a:solidFill>
                  <a:schemeClr val="tx2"/>
                </a:solidFill>
              </a:rPr>
              <a:t>Eine Ansprechperson je Abteilung, rund zwei Stunden pro Woche, Zugang zum ERP-Testsystem und 20 typische Aufträge.</a:t>
            </a:r>
            <a:endParaRPr lang="de-DE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09DAE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de-DE"/>
              <a:t>6</a:t>
            </a:fld>
            <a:endParaRPr lang="de-DE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schnitt"/>
          <p:cNvSpPr txBox="1"/>
          <p:nvPr/>
        </p:nvSpPr>
        <p:spPr>
          <a:xfrm>
            <a:off x="731520" y="5486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200" b="1" spc="150" kern="0" dirty="0">
                <a:solidFill>
                  <a:schemeClr val="accent1"/>
                </a:solidFill>
              </a:rPr>
              <a:t>07 · FALLBEISPIEL</a:t>
            </a:r>
            <a:endParaRPr lang="de-DE" sz="1200" dirty="0"/>
          </a:p>
        </p:txBody>
      </p:sp>
      <p:sp>
        <p:nvSpPr>
          <p:cNvPr id="3" name="Überschrift"/>
          <p:cNvSpPr txBox="1"/>
          <p:nvPr/>
        </p:nvSpPr>
        <p:spPr>
          <a:xfrm>
            <a:off x="731520" y="896112"/>
            <a:ext cx="10241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de-DE" altLang="en-US" sz="3000" b="1" dirty="0">
                <a:solidFill>
                  <a:schemeClr val="tx2"/>
                </a:solidFill>
              </a:rPr>
              <a:t>Ein Stahlbauer aus Bielefeld: Angebote jetzt am selben Tag.</a:t>
            </a:r>
            <a:endParaRPr lang="de-DE" sz="3000" dirty="0"/>
          </a:p>
        </p:txBody>
      </p:sp>
      <p:sp>
        <p:nvSpPr>
          <p:cNvPr id="4" name="Fall AUSGANGSLAGE Bezeichnung"/>
          <p:cNvSpPr txBox="1"/>
          <p:nvPr/>
        </p:nvSpPr>
        <p:spPr>
          <a:xfrm>
            <a:off x="731520" y="2286000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100" b="1" spc="150" kern="0" dirty="0">
                <a:solidFill>
                  <a:srgbClr val="6B687A"/>
                </a:solidFill>
              </a:rPr>
              <a:t>AUSGANGSLAGE</a:t>
            </a:r>
            <a:endParaRPr lang="de-DE" sz="1100" dirty="0"/>
          </a:p>
        </p:txBody>
      </p:sp>
      <p:sp>
        <p:nvSpPr>
          <p:cNvPr id="5" name="Fall AUSGANGSLAGE"/>
          <p:cNvSpPr txBox="1"/>
          <p:nvPr/>
        </p:nvSpPr>
        <p:spPr>
          <a:xfrm>
            <a:off x="731520" y="2560320"/>
            <a:ext cx="4663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6000"/>
              </a:lnSpc>
              <a:buNone/>
            </a:pPr>
            <a:r>
              <a:rPr lang="de-DE" altLang="en-US" sz="1450" dirty="0">
                <a:solidFill>
                  <a:schemeClr val="tx2"/>
                </a:solidFill>
              </a:rPr>
              <a:t>48 Mitarbeitende, Bestellungen per E-Mail und Fax, 26 Stunden Handarbeit pro Woche.</a:t>
            </a:r>
            <a:endParaRPr lang="de-DE" sz="1450" dirty="0"/>
          </a:p>
        </p:txBody>
      </p:sp>
      <p:sp>
        <p:nvSpPr>
          <p:cNvPr id="6" name="Shape 4"/>
          <p:cNvSpPr/>
          <p:nvPr/>
        </p:nvSpPr>
        <p:spPr>
          <a:xfrm>
            <a:off x="731520" y="3182112"/>
            <a:ext cx="4663440" cy="0"/>
          </a:xfrm>
          <a:prstGeom prst="line">
            <a:avLst/>
          </a:prstGeom>
          <a:noFill/>
          <a:ln w="9525">
            <a:solidFill>
              <a:srgbClr val="E3E1EA"/>
            </a:solidFill>
            <a:prstDash val="solid"/>
          </a:ln>
        </p:spPr>
      </p:sp>
      <p:sp>
        <p:nvSpPr>
          <p:cNvPr id="7" name="Fall VORGEHEN Bezeichnung"/>
          <p:cNvSpPr txBox="1"/>
          <p:nvPr/>
        </p:nvSpPr>
        <p:spPr>
          <a:xfrm>
            <a:off x="731520" y="3310128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100" b="1" spc="150" kern="0" dirty="0">
                <a:solidFill>
                  <a:srgbClr val="6B687A"/>
                </a:solidFill>
              </a:rPr>
              <a:t>VORGEHEN</a:t>
            </a:r>
            <a:endParaRPr lang="de-DE" sz="1100" dirty="0"/>
          </a:p>
        </p:txBody>
      </p:sp>
      <p:sp>
        <p:nvSpPr>
          <p:cNvPr id="8" name="Fall VORGEHEN"/>
          <p:cNvSpPr txBox="1"/>
          <p:nvPr/>
        </p:nvSpPr>
        <p:spPr>
          <a:xfrm>
            <a:off x="731520" y="3584448"/>
            <a:ext cx="4663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6000"/>
              </a:lnSpc>
              <a:buNone/>
            </a:pPr>
            <a:r>
              <a:rPr lang="de-DE" altLang="en-US" sz="1450" dirty="0">
                <a:solidFill>
                  <a:schemeClr val="tx2"/>
                </a:solidFill>
              </a:rPr>
              <a:t>Gemeinsamer Bestelleingang und Angebotsbausteine, in sieben Wochen eingeführt.</a:t>
            </a:r>
            <a:endParaRPr lang="de-DE" sz="1450" dirty="0"/>
          </a:p>
        </p:txBody>
      </p:sp>
      <p:sp>
        <p:nvSpPr>
          <p:cNvPr id="9" name="Shape 7"/>
          <p:cNvSpPr/>
          <p:nvPr/>
        </p:nvSpPr>
        <p:spPr>
          <a:xfrm>
            <a:off x="731520" y="4206240"/>
            <a:ext cx="4663440" cy="0"/>
          </a:xfrm>
          <a:prstGeom prst="line">
            <a:avLst/>
          </a:prstGeom>
          <a:noFill/>
          <a:ln w="9525">
            <a:solidFill>
              <a:srgbClr val="E3E1EA"/>
            </a:solidFill>
            <a:prstDash val="solid"/>
          </a:ln>
        </p:spPr>
      </p:sp>
      <p:sp>
        <p:nvSpPr>
          <p:cNvPr id="10" name="Fall ERGEBNIS Bezeichnung"/>
          <p:cNvSpPr txBox="1"/>
          <p:nvPr/>
        </p:nvSpPr>
        <p:spPr>
          <a:xfrm>
            <a:off x="731520" y="4334256"/>
            <a:ext cx="4663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100" b="1" spc="150" kern="0" dirty="0">
                <a:solidFill>
                  <a:schemeClr val="accent1"/>
                </a:solidFill>
              </a:rPr>
              <a:t>ERGEBNIS</a:t>
            </a:r>
            <a:endParaRPr lang="de-DE" sz="1100" dirty="0"/>
          </a:p>
        </p:txBody>
      </p:sp>
      <p:sp>
        <p:nvSpPr>
          <p:cNvPr id="11" name="Fall ERGEBNIS"/>
          <p:cNvSpPr txBox="1"/>
          <p:nvPr/>
        </p:nvSpPr>
        <p:spPr>
          <a:xfrm>
            <a:off x="731520" y="4608576"/>
            <a:ext cx="46634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6000"/>
              </a:lnSpc>
              <a:buNone/>
            </a:pPr>
            <a:r>
              <a:rPr lang="de-DE" altLang="en-US" sz="1450" dirty="0">
                <a:solidFill>
                  <a:schemeClr val="tx2"/>
                </a:solidFill>
              </a:rPr>
              <a:t>Nach vier Monaten 7 Stunden Handarbeit pro Woche; Angebote am selben Tag.</a:t>
            </a:r>
            <a:endParaRPr lang="de-DE" sz="1450" dirty="0"/>
          </a:p>
        </p:txBody>
      </p:sp>
      <p:sp>
        <p:nvSpPr>
          <p:cNvPr id="12" name="Zitat"/>
          <p:cNvSpPr txBox="1"/>
          <p:nvPr/>
        </p:nvSpPr>
        <p:spPr>
          <a:xfrm>
            <a:off x="731520" y="5212080"/>
            <a:ext cx="4663440" cy="987552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/>
        </p:spPr>
        <p:txBody>
          <a:bodyPr wrap="square" lIns="1524" tIns="3175" rIns="3175" bIns="1524" rtlCol="0" anchor="ctr"/>
          <a:lstStyle/>
          <a:p>
            <a:pPr algn="l" indent="0" marL="0">
              <a:lnSpc>
                <a:spcPct val="110000"/>
              </a:lnSpc>
              <a:buNone/>
            </a:pPr>
            <a:r>
              <a:rPr lang="de-DE" altLang="en-US" sz="1500" i="1" dirty="0">
                <a:solidFill>
                  <a:schemeClr val="tx2"/>
                </a:solidFill>
              </a:rPr>
              <a:t>„Wir schicken das Angebot raus, solange der Kunde noch am Telefon ist.“</a:t>
            </a:r>
            <a:endParaRPr lang="de-DE" sz="16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de-DE" altLang="en-US" sz="1150" dirty="0">
                <a:solidFill>
                  <a:srgbClr val="6B687A"/>
                </a:solidFill>
              </a:rPr>
              <a:t>Geschäftsführer des Stahlbauers, Zitat freigegeben</a:t>
            </a:r>
            <a:endParaRPr lang="de-DE" sz="1600" dirty="0"/>
          </a:p>
        </p:txBody>
      </p:sp>
      <p:sp>
        <p:nvSpPr>
          <p:cNvPr id="13" name="Diagramm Titel"/>
          <p:cNvSpPr txBox="1"/>
          <p:nvPr/>
        </p:nvSpPr>
        <p:spPr>
          <a:xfrm>
            <a:off x="5897880" y="2212848"/>
            <a:ext cx="556229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400" b="1" dirty="0">
                <a:solidFill>
                  <a:schemeClr val="tx2"/>
                </a:solidFill>
              </a:rPr>
              <a:t>Stunden Handarbeit pro Woche, 2026</a:t>
            </a:r>
            <a:endParaRPr lang="de-DE" sz="1400" dirty="0"/>
          </a:p>
        </p:txBody>
      </p:sp>
      <p:graphicFrame>
        <p:nvGraphicFramePr>
          <p:cNvPr id="14" name="Diagramm Fallbeispiel" descr="Säulendiagramm mit Beispielzahlen: Stunden Handarbeit pro Woche von Januar bis Juni"/>
          <p:cNvGraphicFramePr/>
          <p:nvPr/>
        </p:nvGraphicFramePr>
        <p:xfrm>
          <a:off x="5824728" y="2578608"/>
          <a:ext cx="5635447" cy="32461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5" name="Diagramm Hinweis"/>
          <p:cNvSpPr txBox="1"/>
          <p:nvPr/>
        </p:nvSpPr>
        <p:spPr>
          <a:xfrm>
            <a:off x="5897880" y="5916168"/>
            <a:ext cx="556229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100" dirty="0">
                <a:solidFill>
                  <a:schemeClr val="tx2"/>
                </a:solidFill>
              </a:rPr>
              <a:t>Beispielzahlen. Deine Zahlen: Rechtsklick auf das Diagramm &gt; Daten bearbeiten.</a:t>
            </a:r>
            <a:endParaRPr lang="de-DE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09DAE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de-DE"/>
              <a:t>7</a:t>
            </a:fld>
            <a:endParaRPr lang="de-DE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schnitt"/>
          <p:cNvSpPr txBox="1"/>
          <p:nvPr/>
        </p:nvSpPr>
        <p:spPr>
          <a:xfrm>
            <a:off x="731520" y="5486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200" b="1" spc="150" kern="0" dirty="0">
                <a:solidFill>
                  <a:schemeClr val="accent1"/>
                </a:solidFill>
              </a:rPr>
              <a:t>08 · WARUM WIR</a:t>
            </a:r>
            <a:endParaRPr lang="de-DE" sz="1200" dirty="0"/>
          </a:p>
        </p:txBody>
      </p:sp>
      <p:sp>
        <p:nvSpPr>
          <p:cNvPr id="3" name="Überschrift"/>
          <p:cNvSpPr txBox="1"/>
          <p:nvPr/>
        </p:nvSpPr>
        <p:spPr>
          <a:xfrm>
            <a:off x="731520" y="896112"/>
            <a:ext cx="10241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de-DE" altLang="en-US" sz="3000" b="1" dirty="0">
                <a:solidFill>
                  <a:schemeClr val="tx2"/>
                </a:solidFill>
              </a:rPr>
              <a:t>Wir kennen den Metallbau und Ihr ERP-System.</a:t>
            </a:r>
            <a:endParaRPr lang="de-DE" sz="3000" dirty="0"/>
          </a:p>
        </p:txBody>
      </p:sp>
      <p:sp>
        <p:nvSpPr>
          <p:cNvPr id="4" name="Grund 1"/>
          <p:cNvSpPr txBox="1"/>
          <p:nvPr/>
        </p:nvSpPr>
        <p:spPr>
          <a:xfrm>
            <a:off x="731520" y="2240280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4000" b="1" dirty="0">
                <a:solidFill>
                  <a:schemeClr val="accent1"/>
                </a:solidFill>
              </a:rPr>
              <a:t>31</a:t>
            </a:r>
            <a:endParaRPr lang="de-DE" sz="4000" dirty="0"/>
          </a:p>
        </p:txBody>
      </p:sp>
      <p:sp>
        <p:nvSpPr>
          <p:cNvPr id="5" name="Grund 1 Text"/>
          <p:cNvSpPr txBox="1"/>
          <p:nvPr/>
        </p:nvSpPr>
        <p:spPr>
          <a:xfrm>
            <a:off x="731520" y="2916936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400" dirty="0">
                <a:solidFill>
                  <a:schemeClr val="tx2"/>
                </a:solidFill>
              </a:rPr>
              <a:t>Projekte im Metall- und Maschinenbau seit 2019</a:t>
            </a:r>
            <a:endParaRPr lang="de-DE" sz="1400" dirty="0"/>
          </a:p>
        </p:txBody>
      </p:sp>
      <p:sp>
        <p:nvSpPr>
          <p:cNvPr id="6" name="Shape 4"/>
          <p:cNvSpPr/>
          <p:nvPr/>
        </p:nvSpPr>
        <p:spPr>
          <a:xfrm>
            <a:off x="731520" y="3374136"/>
            <a:ext cx="3931920" cy="0"/>
          </a:xfrm>
          <a:prstGeom prst="line">
            <a:avLst/>
          </a:prstGeom>
          <a:noFill/>
          <a:ln w="9525">
            <a:solidFill>
              <a:srgbClr val="E3E1EA"/>
            </a:solidFill>
            <a:prstDash val="solid"/>
          </a:ln>
        </p:spPr>
      </p:sp>
      <p:sp>
        <p:nvSpPr>
          <p:cNvPr id="7" name="Grund 2"/>
          <p:cNvSpPr txBox="1"/>
          <p:nvPr/>
        </p:nvSpPr>
        <p:spPr>
          <a:xfrm>
            <a:off x="731520" y="3538728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4000" b="1" dirty="0">
                <a:solidFill>
                  <a:schemeClr val="accent1"/>
                </a:solidFill>
              </a:rPr>
              <a:t>12</a:t>
            </a:r>
            <a:endParaRPr lang="de-DE" sz="4000" dirty="0"/>
          </a:p>
        </p:txBody>
      </p:sp>
      <p:sp>
        <p:nvSpPr>
          <p:cNvPr id="8" name="Grund 2 Text"/>
          <p:cNvSpPr txBox="1"/>
          <p:nvPr/>
        </p:nvSpPr>
        <p:spPr>
          <a:xfrm>
            <a:off x="731520" y="4215384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400" dirty="0">
                <a:solidFill>
                  <a:schemeClr val="tx2"/>
                </a:solidFill>
              </a:rPr>
              <a:t>Einführungen mit Ihrem ERP-System</a:t>
            </a:r>
            <a:endParaRPr lang="de-DE" sz="1400" dirty="0"/>
          </a:p>
        </p:txBody>
      </p:sp>
      <p:sp>
        <p:nvSpPr>
          <p:cNvPr id="9" name="Shape 7"/>
          <p:cNvSpPr/>
          <p:nvPr/>
        </p:nvSpPr>
        <p:spPr>
          <a:xfrm>
            <a:off x="731520" y="4672584"/>
            <a:ext cx="3931920" cy="0"/>
          </a:xfrm>
          <a:prstGeom prst="line">
            <a:avLst/>
          </a:prstGeom>
          <a:noFill/>
          <a:ln w="9525">
            <a:solidFill>
              <a:srgbClr val="E3E1EA"/>
            </a:solidFill>
            <a:prstDash val="solid"/>
          </a:ln>
        </p:spPr>
      </p:sp>
      <p:sp>
        <p:nvSpPr>
          <p:cNvPr id="10" name="Grund 3"/>
          <p:cNvSpPr txBox="1"/>
          <p:nvPr/>
        </p:nvSpPr>
        <p:spPr>
          <a:xfrm>
            <a:off x="731520" y="4837176"/>
            <a:ext cx="3931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4000" b="1" dirty="0">
                <a:solidFill>
                  <a:schemeClr val="accent1"/>
                </a:solidFill>
              </a:rPr>
              <a:t>Festpreis</a:t>
            </a:r>
            <a:endParaRPr lang="de-DE" sz="4000" dirty="0"/>
          </a:p>
        </p:txBody>
      </p:sp>
      <p:sp>
        <p:nvSpPr>
          <p:cNvPr id="11" name="Grund 3 Text"/>
          <p:cNvSpPr txBox="1"/>
          <p:nvPr/>
        </p:nvSpPr>
        <p:spPr>
          <a:xfrm>
            <a:off x="731520" y="5513832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400" dirty="0">
                <a:solidFill>
                  <a:schemeClr val="tx2"/>
                </a:solidFill>
              </a:rPr>
              <a:t>je Baustein, ohne Stundenzettel</a:t>
            </a:r>
            <a:endParaRPr lang="de-DE" sz="1400" dirty="0"/>
          </a:p>
        </p:txBody>
      </p:sp>
      <p:sp>
        <p:nvSpPr>
          <p:cNvPr id="12" name="Person 1 Fläche"/>
          <p:cNvSpPr/>
          <p:nvPr/>
        </p:nvSpPr>
        <p:spPr>
          <a:xfrm>
            <a:off x="5669280" y="2240280"/>
            <a:ext cx="2689708" cy="3840480"/>
          </a:xfrm>
          <a:prstGeom prst="roundRect">
            <a:avLst>
              <a:gd name="adj" fmla="val 4080"/>
            </a:avLst>
          </a:prstGeom>
          <a:solidFill>
            <a:schemeClr val="bg2"/>
          </a:solidFill>
          <a:ln/>
        </p:spPr>
      </p:sp>
      <p:sp>
        <p:nvSpPr>
          <p:cNvPr id="13" name="Person 1 Foto"/>
          <p:cNvSpPr txBox="1"/>
          <p:nvPr/>
        </p:nvSpPr>
        <p:spPr>
          <a:xfrm>
            <a:off x="6035040" y="2560320"/>
            <a:ext cx="1143000" cy="1143000"/>
          </a:xfrm>
          <a:prstGeom prst="ellipse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DE" altLang="en-US" sz="1200" dirty="0">
                <a:solidFill>
                  <a:schemeClr val="tx2"/>
                </a:solidFill>
              </a:rPr>
              <a:t>Foto</a:t>
            </a:r>
            <a:endParaRPr lang="de-DE" sz="1200" dirty="0"/>
          </a:p>
        </p:txBody>
      </p:sp>
      <p:sp>
        <p:nvSpPr>
          <p:cNvPr id="14" name="Person 1 Name"/>
          <p:cNvSpPr txBox="1"/>
          <p:nvPr/>
        </p:nvSpPr>
        <p:spPr>
          <a:xfrm>
            <a:off x="6035040" y="3931920"/>
            <a:ext cx="19581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800" b="1" dirty="0">
                <a:solidFill>
                  <a:schemeClr val="tx2"/>
                </a:solidFill>
              </a:rPr>
              <a:t>Jana Brückner</a:t>
            </a:r>
            <a:endParaRPr lang="de-DE" sz="1800" dirty="0"/>
          </a:p>
        </p:txBody>
      </p:sp>
      <p:sp>
        <p:nvSpPr>
          <p:cNvPr id="15" name="Person 1 Rolle"/>
          <p:cNvSpPr txBox="1"/>
          <p:nvPr/>
        </p:nvSpPr>
        <p:spPr>
          <a:xfrm>
            <a:off x="6035040" y="4315968"/>
            <a:ext cx="19581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300" b="1" dirty="0">
                <a:solidFill>
                  <a:schemeClr val="accent1"/>
                </a:solidFill>
              </a:rPr>
              <a:t>Projektleitung</a:t>
            </a:r>
            <a:endParaRPr lang="de-DE" sz="1300" dirty="0"/>
          </a:p>
        </p:txBody>
      </p:sp>
      <p:sp>
        <p:nvSpPr>
          <p:cNvPr id="16" name="Person 1 Erfahrung"/>
          <p:cNvSpPr txBox="1"/>
          <p:nvPr/>
        </p:nvSpPr>
        <p:spPr>
          <a:xfrm>
            <a:off x="6035040" y="4709160"/>
            <a:ext cx="195818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de-DE" altLang="en-US" sz="1350" dirty="0">
                <a:solidFill>
                  <a:schemeClr val="tx2"/>
                </a:solidFill>
              </a:rPr>
              <a:t>Zehn Jahre Vertriebsinnendienst in einem Maschinenbau-Betrieb, seit 2019 bei Taktgut.</a:t>
            </a:r>
            <a:endParaRPr lang="de-DE" sz="1350" dirty="0"/>
          </a:p>
        </p:txBody>
      </p:sp>
      <p:sp>
        <p:nvSpPr>
          <p:cNvPr id="17" name="Person 2 Fläche"/>
          <p:cNvSpPr/>
          <p:nvPr/>
        </p:nvSpPr>
        <p:spPr>
          <a:xfrm>
            <a:off x="8770468" y="2240280"/>
            <a:ext cx="2689708" cy="3840480"/>
          </a:xfrm>
          <a:prstGeom prst="roundRect">
            <a:avLst>
              <a:gd name="adj" fmla="val 4080"/>
            </a:avLst>
          </a:prstGeom>
          <a:solidFill>
            <a:schemeClr val="bg2"/>
          </a:solidFill>
          <a:ln/>
        </p:spPr>
      </p:sp>
      <p:sp>
        <p:nvSpPr>
          <p:cNvPr id="18" name="Person 2 Foto"/>
          <p:cNvSpPr txBox="1"/>
          <p:nvPr/>
        </p:nvSpPr>
        <p:spPr>
          <a:xfrm>
            <a:off x="9136228" y="2560320"/>
            <a:ext cx="1143000" cy="1143000"/>
          </a:xfrm>
          <a:prstGeom prst="ellipse">
            <a:avLst/>
          </a:pr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de-DE" altLang="en-US" sz="1200" dirty="0">
                <a:solidFill>
                  <a:schemeClr val="tx2"/>
                </a:solidFill>
              </a:rPr>
              <a:t>Foto</a:t>
            </a:r>
            <a:endParaRPr lang="de-DE" sz="1200" dirty="0"/>
          </a:p>
        </p:txBody>
      </p:sp>
      <p:sp>
        <p:nvSpPr>
          <p:cNvPr id="19" name="Person 2 Name"/>
          <p:cNvSpPr txBox="1"/>
          <p:nvPr/>
        </p:nvSpPr>
        <p:spPr>
          <a:xfrm>
            <a:off x="9136228" y="3931920"/>
            <a:ext cx="19581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800" b="1" dirty="0">
                <a:solidFill>
                  <a:schemeClr val="tx2"/>
                </a:solidFill>
              </a:rPr>
              <a:t>Ali Demir</a:t>
            </a:r>
            <a:endParaRPr lang="de-DE" sz="1800" dirty="0"/>
          </a:p>
        </p:txBody>
      </p:sp>
      <p:sp>
        <p:nvSpPr>
          <p:cNvPr id="20" name="Person 2 Rolle"/>
          <p:cNvSpPr txBox="1"/>
          <p:nvPr/>
        </p:nvSpPr>
        <p:spPr>
          <a:xfrm>
            <a:off x="9136228" y="4315968"/>
            <a:ext cx="19581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300" b="1" dirty="0">
                <a:solidFill>
                  <a:schemeClr val="accent1"/>
                </a:solidFill>
              </a:rPr>
              <a:t>ERP-Anbindung</a:t>
            </a:r>
            <a:endParaRPr lang="de-DE" sz="1300" dirty="0"/>
          </a:p>
        </p:txBody>
      </p:sp>
      <p:sp>
        <p:nvSpPr>
          <p:cNvPr id="21" name="Person 2 Erfahrung"/>
          <p:cNvSpPr txBox="1"/>
          <p:nvPr/>
        </p:nvSpPr>
        <p:spPr>
          <a:xfrm>
            <a:off x="9136228" y="4709160"/>
            <a:ext cx="195818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de-DE" altLang="en-US" sz="1350" dirty="0">
                <a:solidFill>
                  <a:schemeClr val="tx2"/>
                </a:solidFill>
              </a:rPr>
              <a:t>Hat alle zwölf Einführungen mit Ihrem ERP-System technisch begleitet.</a:t>
            </a:r>
            <a:endParaRPr lang="de-DE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09DAE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de-DE"/>
              <a:t>8</a:t>
            </a:fld>
            <a:endParaRPr lang="de-DE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schnitt"/>
          <p:cNvSpPr txBox="1"/>
          <p:nvPr/>
        </p:nvSpPr>
        <p:spPr>
          <a:xfrm>
            <a:off x="731520" y="5486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200" b="1" spc="150" kern="0" dirty="0">
                <a:solidFill>
                  <a:schemeClr val="accent1"/>
                </a:solidFill>
              </a:rPr>
              <a:t>09 · INVESTITION</a:t>
            </a:r>
            <a:endParaRPr lang="de-DE" sz="1200" dirty="0"/>
          </a:p>
        </p:txBody>
      </p:sp>
      <p:sp>
        <p:nvSpPr>
          <p:cNvPr id="3" name="Überschrift"/>
          <p:cNvSpPr txBox="1"/>
          <p:nvPr/>
        </p:nvSpPr>
        <p:spPr>
          <a:xfrm>
            <a:off x="731520" y="896112"/>
            <a:ext cx="10241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de-DE" altLang="en-US" sz="3000" b="1" dirty="0">
                <a:solidFill>
                  <a:schemeClr val="tx2"/>
                </a:solidFill>
              </a:rPr>
              <a:t>Drei Pakete. Unsere Empfehlung: Standard.</a:t>
            </a:r>
            <a:endParaRPr lang="de-DE" sz="3000" dirty="0"/>
          </a:p>
        </p:txBody>
      </p:sp>
      <p:graphicFrame>
        <p:nvGraphicFramePr>
          <p:cNvPr id="10" name="Tabelle Paket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2240280"/>
          <a:ext cx="10728655" cy="914400"/>
        </p:xfrm>
        <a:graphic>
          <a:graphicData uri="http://schemas.openxmlformats.org/drawingml/2006/table">
            <a:tbl>
              <a:tblPr/>
              <a:tblGrid>
                <a:gridCol w="2514600"/>
                <a:gridCol w="2697480"/>
                <a:gridCol w="2816352"/>
                <a:gridCol w="2700223"/>
              </a:tblGrid>
              <a:tr h="51206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de-DE" altLang="en-US" sz="1300" b="1" dirty="0">
                          <a:solidFill>
                            <a:schemeClr val="tx2"/>
                          </a:solidFill>
                        </a:rPr>
                        <a:t>Was enthalten ist</a:t>
                      </a:r>
                      <a:endParaRPr lang="de-DE" sz="1300" dirty="0"/>
                    </a:p>
                  </a:txBody>
                  <a:tcPr marL="146304" marR="146304" marT="54864" marB="5486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3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de-DE" altLang="en-US" sz="1300" b="1" dirty="0">
                          <a:solidFill>
                            <a:schemeClr val="tx2"/>
                          </a:solidFill>
                        </a:rPr>
                        <a:t>Basis</a:t>
                      </a:r>
                      <a:endParaRPr lang="de-DE" sz="1300" dirty="0"/>
                    </a:p>
                  </a:txBody>
                  <a:tcPr marL="146304" marR="146304" marT="54864" marB="5486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3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de-DE" altLang="en-US" sz="1300" b="1" dirty="0">
                          <a:solidFill>
                            <a:srgbClr val="FFFFFF"/>
                          </a:solidFill>
                        </a:rPr>
                        <a:t>Standard, empfohlen</a:t>
                      </a:r>
                      <a:endParaRPr lang="de-DE" sz="1300" dirty="0"/>
                    </a:p>
                  </a:txBody>
                  <a:tcPr marL="146304" marR="146304" marT="54864" marB="5486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de-DE" altLang="en-US" sz="1300" b="1" dirty="0">
                          <a:solidFill>
                            <a:schemeClr val="tx2"/>
                          </a:solidFill>
                        </a:rPr>
                        <a:t>Premium</a:t>
                      </a:r>
                      <a:endParaRPr lang="de-DE" sz="1300" dirty="0"/>
                    </a:p>
                  </a:txBody>
                  <a:tcPr marL="146304" marR="146304" marT="54864" marB="5486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3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de-DE" altLang="en-US" sz="1400" dirty="0">
                          <a:solidFill>
                            <a:schemeClr val="tx2"/>
                          </a:solidFill>
                        </a:rPr>
                        <a:t>Bausteine</a:t>
                      </a:r>
                      <a:endParaRPr lang="de-DE" sz="1400" dirty="0"/>
                    </a:p>
                  </a:txBody>
                  <a:tcPr marL="146304" marR="146304" marT="54864" marB="5486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3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de-DE" altLang="en-US" sz="1400" dirty="0">
                          <a:solidFill>
                            <a:schemeClr val="tx2"/>
                          </a:solidFill>
                        </a:rPr>
                        <a:t>Ein Eingang für alle Bestellungen</a:t>
                      </a:r>
                      <a:endParaRPr lang="de-DE" sz="1400" dirty="0"/>
                    </a:p>
                  </a:txBody>
                  <a:tcPr marL="146304" marR="146304" marT="54864" marB="5486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3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de-DE" altLang="en-US" sz="1400" b="1" dirty="0">
                          <a:solidFill>
                            <a:schemeClr val="accent1"/>
                          </a:solidFill>
                        </a:rPr>
                        <a:t>Eingang und Angebote aus Bausteinen</a:t>
                      </a:r>
                      <a:endParaRPr lang="de-DE" sz="1400" dirty="0"/>
                    </a:p>
                  </a:txBody>
                  <a:tcPr marL="146304" marR="146304" marT="54864" marB="5486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3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de-DE" altLang="en-US" sz="1400" dirty="0">
                          <a:solidFill>
                            <a:schemeClr val="tx2"/>
                          </a:solidFill>
                        </a:rPr>
                        <a:t>Alle drei, mit Lieferstatus</a:t>
                      </a:r>
                      <a:endParaRPr lang="de-DE" sz="1400" dirty="0"/>
                    </a:p>
                  </a:txBody>
                  <a:tcPr marL="146304" marR="146304" marT="54864" marB="5486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3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de-DE" altLang="en-US" sz="1400" dirty="0">
                          <a:solidFill>
                            <a:schemeClr val="tx2"/>
                          </a:solidFill>
                        </a:rPr>
                        <a:t>Einführung</a:t>
                      </a:r>
                      <a:endParaRPr lang="de-DE" sz="1400" dirty="0"/>
                    </a:p>
                  </a:txBody>
                  <a:tcPr marL="146304" marR="146304" marT="54864" marB="5486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3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de-DE" altLang="en-US" sz="1400" dirty="0">
                          <a:solidFill>
                            <a:schemeClr val="tx2"/>
                          </a:solidFill>
                        </a:rPr>
                        <a:t>4 Wochen</a:t>
                      </a:r>
                      <a:endParaRPr lang="de-DE" sz="1400" dirty="0"/>
                    </a:p>
                  </a:txBody>
                  <a:tcPr marL="146304" marR="146304" marT="54864" marB="5486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3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de-DE" altLang="en-US" sz="1400" b="1" dirty="0">
                          <a:solidFill>
                            <a:schemeClr val="accent1"/>
                          </a:solidFill>
                        </a:rPr>
                        <a:t>8 Wochen</a:t>
                      </a:r>
                      <a:endParaRPr lang="de-DE" sz="1400" dirty="0"/>
                    </a:p>
                  </a:txBody>
                  <a:tcPr marL="146304" marR="146304" marT="54864" marB="5486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3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de-DE" altLang="en-US" sz="1400" dirty="0">
                          <a:solidFill>
                            <a:schemeClr val="tx2"/>
                          </a:solidFill>
                        </a:rPr>
                        <a:t>10 Wochen</a:t>
                      </a:r>
                      <a:endParaRPr lang="de-DE" sz="1400" dirty="0"/>
                    </a:p>
                  </a:txBody>
                  <a:tcPr marL="146304" marR="146304" marT="54864" marB="5486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3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de-DE" altLang="en-US" sz="1400" dirty="0">
                          <a:solidFill>
                            <a:schemeClr val="tx2"/>
                          </a:solidFill>
                        </a:rPr>
                        <a:t>Schulung</a:t>
                      </a:r>
                      <a:endParaRPr lang="de-DE" sz="1400" dirty="0"/>
                    </a:p>
                  </a:txBody>
                  <a:tcPr marL="146304" marR="146304" marT="54864" marB="5486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3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de-DE" altLang="en-US" sz="1400" dirty="0">
                          <a:solidFill>
                            <a:schemeClr val="tx2"/>
                          </a:solidFill>
                        </a:rPr>
                        <a:t>1 Termin</a:t>
                      </a:r>
                      <a:endParaRPr lang="de-DE" sz="1400" dirty="0"/>
                    </a:p>
                  </a:txBody>
                  <a:tcPr marL="146304" marR="146304" marT="54864" marB="5486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3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de-DE" altLang="en-US" sz="1400" b="1" dirty="0">
                          <a:solidFill>
                            <a:schemeClr val="accent1"/>
                          </a:solidFill>
                        </a:rPr>
                        <a:t>3 Termine</a:t>
                      </a:r>
                      <a:endParaRPr lang="de-DE" sz="1400" dirty="0"/>
                    </a:p>
                  </a:txBody>
                  <a:tcPr marL="146304" marR="146304" marT="54864" marB="5486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3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de-DE" altLang="en-US" sz="1400" dirty="0">
                          <a:solidFill>
                            <a:schemeClr val="tx2"/>
                          </a:solidFill>
                        </a:rPr>
                        <a:t>3 Termine und Handbuch</a:t>
                      </a:r>
                      <a:endParaRPr lang="de-DE" sz="1400" dirty="0"/>
                    </a:p>
                  </a:txBody>
                  <a:tcPr marL="146304" marR="146304" marT="54864" marB="5486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3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de-DE" altLang="en-US" sz="1400" dirty="0">
                          <a:solidFill>
                            <a:schemeClr val="tx2"/>
                          </a:solidFill>
                        </a:rPr>
                        <a:t>Betreuung nach dem Start</a:t>
                      </a:r>
                      <a:endParaRPr lang="de-DE" sz="1400" dirty="0"/>
                    </a:p>
                  </a:txBody>
                  <a:tcPr marL="146304" marR="146304" marT="54864" marB="5486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3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de-DE" altLang="en-US" sz="1400" dirty="0">
                          <a:solidFill>
                            <a:schemeClr val="tx2"/>
                          </a:solidFill>
                        </a:rPr>
                        <a:t>3 Monate</a:t>
                      </a:r>
                      <a:endParaRPr lang="de-DE" sz="1400" dirty="0"/>
                    </a:p>
                  </a:txBody>
                  <a:tcPr marL="146304" marR="146304" marT="54864" marB="5486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3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de-DE" altLang="en-US" sz="1400" b="1" dirty="0">
                          <a:solidFill>
                            <a:schemeClr val="accent1"/>
                          </a:solidFill>
                        </a:rPr>
                        <a:t>6 Monate</a:t>
                      </a:r>
                      <a:endParaRPr lang="de-DE" sz="1400" dirty="0"/>
                    </a:p>
                  </a:txBody>
                  <a:tcPr marL="146304" marR="146304" marT="54864" marB="5486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3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de-DE" altLang="en-US" sz="1400" dirty="0">
                          <a:solidFill>
                            <a:schemeClr val="tx2"/>
                          </a:solidFill>
                        </a:rPr>
                        <a:t>12 Monate</a:t>
                      </a:r>
                      <a:endParaRPr lang="de-DE" sz="1400" dirty="0"/>
                    </a:p>
                  </a:txBody>
                  <a:tcPr marL="146304" marR="146304" marT="54864" marB="5486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3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de-DE" altLang="en-US" sz="1400" dirty="0">
                          <a:solidFill>
                            <a:schemeClr val="tx2"/>
                          </a:solidFill>
                        </a:rPr>
                        <a:t>Preis, netto</a:t>
                      </a:r>
                      <a:endParaRPr lang="de-DE" sz="1400" dirty="0"/>
                    </a:p>
                  </a:txBody>
                  <a:tcPr marL="146304" marR="146304" marT="54864" marB="5486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3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de-DE" altLang="en-US" sz="1700" dirty="0">
                          <a:solidFill>
                            <a:schemeClr val="tx2"/>
                          </a:solidFill>
                        </a:rPr>
                        <a:t>9.800 €</a:t>
                      </a:r>
                      <a:endParaRPr lang="de-DE" sz="1700" dirty="0"/>
                    </a:p>
                  </a:txBody>
                  <a:tcPr marL="146304" marR="146304" marT="54864" marB="5486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3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de-DE" altLang="en-US" sz="1700" b="1" dirty="0">
                          <a:solidFill>
                            <a:schemeClr val="accent1"/>
                          </a:solidFill>
                        </a:rPr>
                        <a:t>16.500 €</a:t>
                      </a:r>
                      <a:endParaRPr lang="de-DE" sz="1700" dirty="0"/>
                    </a:p>
                  </a:txBody>
                  <a:tcPr marL="146304" marR="146304" marT="54864" marB="5486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3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alpha val="1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de-DE" altLang="en-US" sz="1700" dirty="0">
                          <a:solidFill>
                            <a:schemeClr val="tx2"/>
                          </a:solidFill>
                        </a:rPr>
                        <a:t>24.900 €</a:t>
                      </a:r>
                      <a:endParaRPr lang="de-DE" sz="1700" dirty="0"/>
                    </a:p>
                  </a:txBody>
                  <a:tcPr marL="146304" marR="146304" marT="54864" marB="54864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3E1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hnung"/>
          <p:cNvSpPr txBox="1"/>
          <p:nvPr/>
        </p:nvSpPr>
        <p:spPr>
          <a:xfrm>
            <a:off x="731520" y="5760720"/>
            <a:ext cx="9905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de-DE" altLang="en-US" sz="1300" dirty="0">
                <a:solidFill>
                  <a:schemeClr val="tx2"/>
                </a:solidFill>
              </a:rPr>
              <a:t>Rechnung für Standard: 19 Stunden weniger pro Woche × 46 Wochen × 41 € = rund 36.000 € im Jahr. Das Paket hat sich nach etwa sechs Monaten bezahlt gemacht.</a:t>
            </a:r>
            <a:endParaRPr lang="de-DE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09DAE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de-DE"/>
              <a:t>9</a:t>
            </a:fld>
            <a:endParaRPr lang="de-DE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schnitt"/>
          <p:cNvSpPr txBox="1"/>
          <p:nvPr/>
        </p:nvSpPr>
        <p:spPr>
          <a:xfrm>
            <a:off x="731520" y="5486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200" b="1" spc="150" kern="0" dirty="0">
                <a:solidFill>
                  <a:schemeClr val="accent1"/>
                </a:solidFill>
              </a:rPr>
              <a:t>10 · NÄCHSTER SCHRITT</a:t>
            </a:r>
            <a:endParaRPr lang="de-DE" sz="1200" dirty="0"/>
          </a:p>
        </p:txBody>
      </p:sp>
      <p:sp>
        <p:nvSpPr>
          <p:cNvPr id="3" name="Überschrift"/>
          <p:cNvSpPr txBox="1"/>
          <p:nvPr/>
        </p:nvSpPr>
        <p:spPr>
          <a:xfrm>
            <a:off x="731520" y="896112"/>
            <a:ext cx="10241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de-DE" altLang="en-US" sz="3000" b="1" dirty="0">
                <a:solidFill>
                  <a:schemeClr val="tx2"/>
                </a:solidFill>
              </a:rPr>
              <a:t>Ihre Freigabe bis 24. Oktober, Start am 2. November.</a:t>
            </a:r>
            <a:endParaRPr lang="de-DE" sz="3000" dirty="0"/>
          </a:p>
        </p:txBody>
      </p:sp>
      <p:sp>
        <p:nvSpPr>
          <p:cNvPr id="4" name="Entscheidung Bezeichnung"/>
          <p:cNvSpPr txBox="1"/>
          <p:nvPr/>
        </p:nvSpPr>
        <p:spPr>
          <a:xfrm>
            <a:off x="731520" y="2286000"/>
            <a:ext cx="4389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200" b="1" spc="150" kern="0" dirty="0">
                <a:solidFill>
                  <a:srgbClr val="6B687A"/>
                </a:solidFill>
              </a:rPr>
              <a:t>IHRE ENTSCHEIDUNG BIS</a:t>
            </a:r>
            <a:endParaRPr lang="de-DE" sz="1200" dirty="0"/>
          </a:p>
        </p:txBody>
      </p:sp>
      <p:sp>
        <p:nvSpPr>
          <p:cNvPr id="5" name="Datum der Entscheidung"/>
          <p:cNvSpPr txBox="1"/>
          <p:nvPr/>
        </p:nvSpPr>
        <p:spPr>
          <a:xfrm>
            <a:off x="731520" y="2578608"/>
            <a:ext cx="4389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7200" b="1" dirty="0">
                <a:solidFill>
                  <a:schemeClr val="accent1"/>
                </a:solidFill>
              </a:rPr>
              <a:t>24.10.</a:t>
            </a:r>
            <a:endParaRPr lang="de-DE" sz="7200" dirty="0"/>
          </a:p>
        </p:txBody>
      </p:sp>
      <p:sp>
        <p:nvSpPr>
          <p:cNvPr id="6" name="Entscheidung"/>
          <p:cNvSpPr txBox="1"/>
          <p:nvPr/>
        </p:nvSpPr>
        <p:spPr>
          <a:xfrm>
            <a:off x="731520" y="3703320"/>
            <a:ext cx="4023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de-DE" altLang="en-US" sz="1700" dirty="0">
                <a:solidFill>
                  <a:schemeClr val="tx2"/>
                </a:solidFill>
              </a:rPr>
              <a:t>Freigabe für das Paket Standard, per E-Mail genügt.</a:t>
            </a:r>
            <a:endParaRPr lang="de-DE" sz="1700" dirty="0"/>
          </a:p>
        </p:txBody>
      </p:sp>
      <p:sp>
        <p:nvSpPr>
          <p:cNvPr id="7" name="Zeitlinie"/>
          <p:cNvSpPr/>
          <p:nvPr/>
        </p:nvSpPr>
        <p:spPr>
          <a:xfrm>
            <a:off x="5774436" y="2487168"/>
            <a:ext cx="21946" cy="2651760"/>
          </a:xfrm>
          <a:prstGeom prst="rect">
            <a:avLst/>
          </a:prstGeom>
          <a:solidFill>
            <a:schemeClr val="accent1">
              <a:alpha val="35000"/>
            </a:schemeClr>
          </a:solidFill>
          <a:ln/>
        </p:spPr>
      </p:sp>
      <p:sp>
        <p:nvSpPr>
          <p:cNvPr id="8" name="Schritt 1 Punkt"/>
          <p:cNvSpPr/>
          <p:nvPr/>
        </p:nvSpPr>
        <p:spPr>
          <a:xfrm>
            <a:off x="5669280" y="2359152"/>
            <a:ext cx="228600" cy="2286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9" name="Schritt 1 Datum"/>
          <p:cNvSpPr txBox="1"/>
          <p:nvPr/>
        </p:nvSpPr>
        <p:spPr>
          <a:xfrm>
            <a:off x="6172200" y="2286000"/>
            <a:ext cx="52879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900" b="1" dirty="0">
                <a:solidFill>
                  <a:schemeClr val="tx2"/>
                </a:solidFill>
              </a:rPr>
              <a:t>24. Oktober</a:t>
            </a:r>
            <a:endParaRPr lang="de-DE" sz="1900" dirty="0"/>
          </a:p>
        </p:txBody>
      </p:sp>
      <p:sp>
        <p:nvSpPr>
          <p:cNvPr id="10" name="Schritt 1"/>
          <p:cNvSpPr txBox="1"/>
          <p:nvPr/>
        </p:nvSpPr>
        <p:spPr>
          <a:xfrm>
            <a:off x="6172200" y="2688336"/>
            <a:ext cx="528797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6000"/>
              </a:lnSpc>
              <a:buNone/>
            </a:pPr>
            <a:r>
              <a:rPr lang="de-DE" altLang="en-US" sz="1450" dirty="0">
                <a:solidFill>
                  <a:schemeClr val="tx2"/>
                </a:solidFill>
              </a:rPr>
              <a:t>Sie geben frei. Das Angebot liegt Ihnen als PDF vor.</a:t>
            </a:r>
            <a:endParaRPr lang="de-DE" sz="1450" dirty="0"/>
          </a:p>
        </p:txBody>
      </p:sp>
      <p:sp>
        <p:nvSpPr>
          <p:cNvPr id="11" name="Schritt 2 Punkt"/>
          <p:cNvSpPr/>
          <p:nvPr/>
        </p:nvSpPr>
        <p:spPr>
          <a:xfrm>
            <a:off x="5669280" y="3547872"/>
            <a:ext cx="228600" cy="2286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2" name="Schritt 2 Datum"/>
          <p:cNvSpPr txBox="1"/>
          <p:nvPr/>
        </p:nvSpPr>
        <p:spPr>
          <a:xfrm>
            <a:off x="6172200" y="3474720"/>
            <a:ext cx="52879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900" b="1" dirty="0">
                <a:solidFill>
                  <a:schemeClr val="tx2"/>
                </a:solidFill>
              </a:rPr>
              <a:t>28. Oktober</a:t>
            </a:r>
            <a:endParaRPr lang="de-DE" sz="1900" dirty="0"/>
          </a:p>
        </p:txBody>
      </p:sp>
      <p:sp>
        <p:nvSpPr>
          <p:cNvPr id="13" name="Schritt 2"/>
          <p:cNvSpPr txBox="1"/>
          <p:nvPr/>
        </p:nvSpPr>
        <p:spPr>
          <a:xfrm>
            <a:off x="6172200" y="3877056"/>
            <a:ext cx="528797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6000"/>
              </a:lnSpc>
              <a:buNone/>
            </a:pPr>
            <a:r>
              <a:rPr lang="de-DE" altLang="en-US" sz="1450" dirty="0">
                <a:solidFill>
                  <a:schemeClr val="tx2"/>
                </a:solidFill>
              </a:rPr>
              <a:t>Auftakt bei Ihnen in Paderborn, zwei Stunden mit allen Ansprechpersonen.</a:t>
            </a:r>
            <a:endParaRPr lang="de-DE" sz="1450" dirty="0"/>
          </a:p>
        </p:txBody>
      </p:sp>
      <p:sp>
        <p:nvSpPr>
          <p:cNvPr id="14" name="Schritt 3 Punkt"/>
          <p:cNvSpPr/>
          <p:nvPr/>
        </p:nvSpPr>
        <p:spPr>
          <a:xfrm>
            <a:off x="5669280" y="4736592"/>
            <a:ext cx="228600" cy="2286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Schritt 3 Datum"/>
          <p:cNvSpPr txBox="1"/>
          <p:nvPr/>
        </p:nvSpPr>
        <p:spPr>
          <a:xfrm>
            <a:off x="6172200" y="4663440"/>
            <a:ext cx="52879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900" b="1" dirty="0">
                <a:solidFill>
                  <a:schemeClr val="tx2"/>
                </a:solidFill>
              </a:rPr>
              <a:t>2. November</a:t>
            </a:r>
            <a:endParaRPr lang="de-DE" sz="1900" dirty="0"/>
          </a:p>
        </p:txBody>
      </p:sp>
      <p:sp>
        <p:nvSpPr>
          <p:cNvPr id="16" name="Schritt 3"/>
          <p:cNvSpPr txBox="1"/>
          <p:nvPr/>
        </p:nvSpPr>
        <p:spPr>
          <a:xfrm>
            <a:off x="6172200" y="5065776"/>
            <a:ext cx="528797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6000"/>
              </a:lnSpc>
              <a:buNone/>
            </a:pPr>
            <a:r>
              <a:rPr lang="de-DE" altLang="en-US" sz="1450" dirty="0">
                <a:solidFill>
                  <a:schemeClr val="tx2"/>
                </a:solidFill>
              </a:rPr>
              <a:t>Start mit der Aufnahme: 20 echte Aufträge, zwei Wochen.</a:t>
            </a:r>
            <a:endParaRPr lang="de-DE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0936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A09DAE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de-DE"/>
              <a:t>10</a:t>
            </a:fld>
            <a:endParaRPr lang="de-DE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arbfläche"/>
          <p:cNvSpPr/>
          <p:nvPr/>
        </p:nvSpPr>
        <p:spPr>
          <a:xfrm>
            <a:off x="8168335" y="0"/>
            <a:ext cx="4023360" cy="68580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Danke"/>
          <p:cNvSpPr txBox="1"/>
          <p:nvPr/>
        </p:nvSpPr>
        <p:spPr>
          <a:xfrm>
            <a:off x="8778240" y="2926080"/>
            <a:ext cx="28648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4800" b="1" dirty="0">
                <a:solidFill>
                  <a:srgbClr val="FFFFFF"/>
                </a:solidFill>
              </a:rPr>
              <a:t>Danke.</a:t>
            </a:r>
            <a:endParaRPr lang="de-DE" sz="4800" dirty="0"/>
          </a:p>
        </p:txBody>
      </p:sp>
      <p:sp>
        <p:nvSpPr>
          <p:cNvPr id="4" name="Abschnitt"/>
          <p:cNvSpPr txBox="1"/>
          <p:nvPr/>
        </p:nvSpPr>
        <p:spPr>
          <a:xfrm>
            <a:off x="731520" y="5486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200" b="1" spc="150" kern="0" dirty="0">
                <a:solidFill>
                  <a:schemeClr val="accent1"/>
                </a:solidFill>
              </a:rPr>
              <a:t>11 · KONTAKT, OPTIONAL</a:t>
            </a:r>
            <a:endParaRPr lang="de-DE" sz="1200" dirty="0"/>
          </a:p>
        </p:txBody>
      </p:sp>
      <p:sp>
        <p:nvSpPr>
          <p:cNvPr id="5" name="Schlusssatz"/>
          <p:cNvSpPr txBox="1"/>
          <p:nvPr/>
        </p:nvSpPr>
        <p:spPr>
          <a:xfrm>
            <a:off x="731520" y="896112"/>
            <a:ext cx="67665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de-DE" altLang="en-US" sz="3600" b="1" dirty="0">
                <a:solidFill>
                  <a:schemeClr val="tx2"/>
                </a:solidFill>
              </a:rPr>
              <a:t>Angebote am selben Tag: Wir fangen gern am 2. November an.</a:t>
            </a:r>
            <a:endParaRPr lang="de-DE" sz="3600" dirty="0"/>
          </a:p>
        </p:txBody>
      </p:sp>
      <p:sp>
        <p:nvSpPr>
          <p:cNvPr id="6" name="Kontakt"/>
          <p:cNvSpPr txBox="1"/>
          <p:nvPr/>
        </p:nvSpPr>
        <p:spPr>
          <a:xfrm>
            <a:off x="731520" y="3017520"/>
            <a:ext cx="6675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de-DE" altLang="en-US" sz="2000" b="1" dirty="0">
                <a:solidFill>
                  <a:schemeClr val="tx2"/>
                </a:solidFill>
              </a:rPr>
              <a:t>Jana Brückner, Projektleitung</a:t>
            </a:r>
            <a:endParaRPr lang="de-DE" sz="1600" dirty="0"/>
          </a:p>
          <a:p>
            <a:pPr algn="l" indent="0" marL="0">
              <a:lnSpc>
                <a:spcPct val="120000"/>
              </a:lnSpc>
              <a:buNone/>
            </a:pPr>
            <a:r>
              <a:rPr lang="de-DE" altLang="en-US" sz="1600" dirty="0">
                <a:solidFill>
                  <a:schemeClr val="tx2"/>
                </a:solidFill>
              </a:rPr>
              <a:t>name@firma.de · +49 000 0000000</a:t>
            </a:r>
            <a:endParaRPr lang="de-DE" sz="1600" dirty="0"/>
          </a:p>
          <a:p>
            <a:pPr algn="l" indent="0" marL="0">
              <a:lnSpc>
                <a:spcPct val="120000"/>
              </a:lnSpc>
              <a:buNone/>
            </a:pPr>
            <a:r>
              <a:rPr lang="de-DE" altLang="en-US" sz="1600" dirty="0">
                <a:solidFill>
                  <a:schemeClr val="tx2"/>
                </a:solidFill>
              </a:rPr>
              <a:t>www.firma.de</a:t>
            </a:r>
            <a:endParaRPr lang="de-DE" sz="1600" dirty="0"/>
          </a:p>
        </p:txBody>
      </p:sp>
      <p:sp>
        <p:nvSpPr>
          <p:cNvPr id="7" name="Shape 5"/>
          <p:cNvSpPr/>
          <p:nvPr/>
        </p:nvSpPr>
        <p:spPr>
          <a:xfrm>
            <a:off x="731520" y="4617720"/>
            <a:ext cx="6583680" cy="0"/>
          </a:xfrm>
          <a:prstGeom prst="line">
            <a:avLst/>
          </a:prstGeom>
          <a:noFill/>
          <a:ln w="9525">
            <a:solidFill>
              <a:srgbClr val="E3E1EA"/>
            </a:solidFill>
            <a:prstDash val="solid"/>
          </a:ln>
        </p:spPr>
      </p:sp>
      <p:sp>
        <p:nvSpPr>
          <p:cNvPr id="8" name="Nach dem Termin Bezeichnung"/>
          <p:cNvSpPr txBox="1"/>
          <p:nvPr/>
        </p:nvSpPr>
        <p:spPr>
          <a:xfrm>
            <a:off x="731520" y="4828032"/>
            <a:ext cx="6583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1200" b="1" spc="150" kern="0" dirty="0">
                <a:solidFill>
                  <a:srgbClr val="6B687A"/>
                </a:solidFill>
              </a:rPr>
              <a:t>NACH DEM TERMIN</a:t>
            </a:r>
            <a:endParaRPr lang="de-DE" sz="1200" dirty="0"/>
          </a:p>
        </p:txBody>
      </p:sp>
      <p:sp>
        <p:nvSpPr>
          <p:cNvPr id="9" name="Nach dem Termin"/>
          <p:cNvSpPr txBox="1"/>
          <p:nvPr/>
        </p:nvSpPr>
        <p:spPr>
          <a:xfrm>
            <a:off x="731520" y="5120640"/>
            <a:ext cx="6583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8000"/>
              </a:lnSpc>
              <a:buNone/>
            </a:pPr>
            <a:r>
              <a:rPr lang="de-DE" altLang="en-US" sz="1600" dirty="0">
                <a:solidFill>
                  <a:schemeClr val="tx2"/>
                </a:solidFill>
              </a:rPr>
              <a:t>Sie bekommen noch heute das Angebot als PDF und diese Präsentation.</a:t>
            </a:r>
            <a:endParaRPr lang="de-DE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erkaufspräsentation Vorlage">
  <a:themeElements>
    <a:clrScheme name="Verkaufspräsentation Vorlage">
      <a:dk1>
        <a:srgbClr val="1F1D2A"/>
      </a:dk1>
      <a:lt1>
        <a:srgbClr val="FFFFFF"/>
      </a:lt1>
      <a:dk2>
        <a:srgbClr val="8F8C9E"/>
      </a:dk2>
      <a:lt2>
        <a:srgbClr val="F3F2F7"/>
      </a:lt2>
      <a:accent1>
        <a:srgbClr val="0E7A72"/>
      </a:accent1>
      <a:accent2>
        <a:srgbClr val="3A3748"/>
      </a:accent2>
      <a:accent3>
        <a:srgbClr val="8E8B9C"/>
      </a:accent3>
      <a:accent4>
        <a:srgbClr val="C9C7D2"/>
      </a:accent4>
      <a:accent5>
        <a:srgbClr val="5B5869"/>
      </a:accent5>
      <a:accent6>
        <a:srgbClr val="E4E3EA"/>
      </a:accent6>
      <a:hlink>
        <a:srgbClr val="0E7A72"/>
      </a:hlink>
      <a:folHlink>
        <a:srgbClr val="0A5A54"/>
      </a:folHlink>
    </a:clrScheme>
    <a:fontScheme name="Verkaufspräsentation Vorlag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Verkaufspräsentation Vorlage">
  <a:themeElements>
    <a:clrScheme name="Verkaufspräsentation Vorlage">
      <a:dk1>
        <a:srgbClr val="1F1D2A"/>
      </a:dk1>
      <a:lt1>
        <a:srgbClr val="FFFFFF"/>
      </a:lt1>
      <a:dk2>
        <a:srgbClr val="8F8C9E"/>
      </a:dk2>
      <a:lt2>
        <a:srgbClr val="F3F2F7"/>
      </a:lt2>
      <a:accent1>
        <a:srgbClr val="0E7A72"/>
      </a:accent1>
      <a:accent2>
        <a:srgbClr val="3A3748"/>
      </a:accent2>
      <a:accent3>
        <a:srgbClr val="8E8B9C"/>
      </a:accent3>
      <a:accent4>
        <a:srgbClr val="C9C7D2"/>
      </a:accent4>
      <a:accent5>
        <a:srgbClr val="5B5869"/>
      </a:accent5>
      <a:accent6>
        <a:srgbClr val="E4E3EA"/>
      </a:accent6>
      <a:hlink>
        <a:srgbClr val="0E7A72"/>
      </a:hlink>
      <a:folHlink>
        <a:srgbClr val="0A5A54"/>
      </a:folHlink>
    </a:clrScheme>
    <a:fontScheme name="Verkaufspräsentation Vorlag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Verkaufspräsentation Vorlage</dc:title>
  <dc:subject/>
  <dc:creator>Slaide</dc:creator>
  <cp:lastModifiedBy>Slaide</cp:lastModifiedBy>
  <cp:revision>1</cp:revision>
  <dcterms:created xsi:type="dcterms:W3CDTF">2026-10-07T19:22:12Z</dcterms:created>
  <dcterms:modified xsi:type="dcterms:W3CDTF">2026-10-07T19:22:12Z</dcterms:modified>
</cp:coreProperties>
</file>