
<file path=[Content_Types].xml><?xml version="1.0" encoding="utf-8"?>
<Types xmlns="http://schemas.openxmlformats.org/package/2006/content-types">
  <Default Extension="xml" ContentType="application/xml"/>
  <Default Extension="rels" ContentType="application/vnd.openxmlformats-package.relationships+xml"/>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harts/chart4.xml" ContentType="application/vnd.openxmlformats-officedocument.drawingml.chart+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harts/chart5.xml" ContentType="application/vnd.openxmlformats-officedocument.drawingml.chart+xml"/>
  <Override PartName="/ppt/slides/slide9.xml" ContentType="application/vnd.openxmlformats-officedocument.presentationml.slide+xml"/>
  <Override PartName="/ppt/charts/chart6.xml" ContentType="application/vnd.openxmlformats-officedocument.drawingml.char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bar"/>
        <c:grouping val="clustered"/>
        <c:varyColors val="0"/>
        <c:ser>
          <c:idx val="0"/>
          <c:order val="0"/>
          <c:tx>
            <c:strRef>
              <c:f>Sheet1!$B$1</c:f>
              <c:strCache>
                <c:ptCount val="1"/>
                <c:pt idx="0">
                  <c:v>Anteil am Umsatz</c:v>
                </c:pt>
              </c:strCache>
            </c:strRef>
          </c:tx>
          <c:spPr>
            <a:solidFill>
              <a:schemeClr val="accent1"/>
            </a:solidFill>
            <a:effectLst/>
          </c:spPr>
          <c:invertIfNegative val="0"/>
          <c:dLbls>
            <c:numFmt formatCode="0&quot; %&quot;" sourceLinked="0"/>
            <c:txPr>
              <a:bodyPr/>
              <a:lstStyle/>
              <a:p>
                <a:pPr>
                  <a:defRPr b="0" i="0" strike="noStrike" sz="1300" u="none">
                    <a:solidFill>
                      <a:srgbClr val="1F1D2A"/>
                    </a:solidFill>
                    <a:latin typeface="Calibri"/>
                  </a:defRPr>
                </a:pPr>
              </a:p>
            </c:txPr>
            <c:showLegendKey val="0"/>
            <c:showVal val="1"/>
            <c:showCatName val="0"/>
            <c:showSerName val="0"/>
            <c:showPercent val="0"/>
            <c:showBubbleSize val="0"/>
            <c:showLeaderLines val="0"/>
          </c:dLbls>
          <c:cat>
            <c:multiLvlStrRef>
              <c:f>Sheet1!$A$2:$A$5</c:f>
              <c:multiLvlStrCache>
                <c:ptCount val="4"/>
                <c:lvl>
                  <c:pt idx="0">
                    <c:v>Hausverwaltungen</c:v>
                  </c:pt>
                  <c:pt idx="1">
                    <c:v>Gewerbe</c:v>
                  </c:pt>
                  <c:pt idx="2">
                    <c:v>Öffentliche Hand</c:v>
                  </c:pt>
                  <c:pt idx="3">
                    <c:v>Privatkunden</c:v>
                  </c:pt>
                </c:lvl>
              </c:multiLvlStrCache>
            </c:multiLvlStrRef>
          </c:cat>
          <c:val>
            <c:numRef>
              <c:f>Sheet1!$B$2:$B$5</c:f>
              <c:numCache>
                <c:formatCode>General</c:formatCode>
                <c:ptCount val="4"/>
                <c:pt idx="0">
                  <c:v>46</c:v>
                </c:pt>
                <c:pt idx="1">
                  <c:v>27</c:v>
                </c:pt>
                <c:pt idx="2">
                  <c:v>15</c:v>
                </c:pt>
                <c:pt idx="3">
                  <c:v>12</c:v>
                </c:pt>
              </c:numCache>
            </c:numRef>
          </c:val>
        </c:ser>
        <c:dLbls>
          <c:numFmt formatCode="0&quot; %&quot;" sourceLinked="0"/>
          <c:txPr>
            <a:bodyPr/>
            <a:lstStyle/>
            <a:p>
              <a:pPr>
                <a:defRPr b="0" i="0" strike="noStrike" sz="1300" u="none">
                  <a:solidFill>
                    <a:srgbClr val="1F1D2A"/>
                  </a:solidFill>
                  <a:latin typeface="Calibri"/>
                </a:defRPr>
              </a:pPr>
            </a:p>
          </c:txPr>
          <c:showLegendKey val="0"/>
          <c:showVal val="1"/>
          <c:showCatName val="0"/>
          <c:showSerName val="0"/>
          <c:showPercent val="0"/>
          <c:showBubbleSize val="0"/>
          <c:showLeaderLines val="0"/>
        </c:dLbls>
        <c:gapWidth val="55"/>
        <c:overlap val="0"/>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F1D2A"/>
                </a:solidFill>
                <a:latin typeface="Calibri"/>
              </a:defRPr>
            </a:pPr>
            <a:endParaRPr lang="de-DE"/>
          </a:p>
        </c:txPr>
        <c:crossAx val="2094734552"/>
        <c:crosses val="autoZero"/>
        <c:auto val="1"/>
        <c:lblAlgn val="ctr"/>
        <c:noMultiLvlLbl val="1"/>
      </c:catAx>
      <c:valAx>
        <c:axId val="2094734552"/>
        <c:scaling>
          <c:orientation val="minMax"/>
          <c:max val="58"/>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col"/>
        <c:grouping val="clustered"/>
        <c:varyColors val="0"/>
        <c:ser>
          <c:idx val="0"/>
          <c:order val="0"/>
          <c:tx>
            <c:strRef>
              <c:f>Sheet1!$B$1</c:f>
              <c:strCache>
                <c:ptCount val="1"/>
                <c:pt idx="0">
                  <c:v>Heizkosten in Tsd. €</c:v>
                </c:pt>
              </c:strCache>
            </c:strRef>
          </c:tx>
          <c:spPr>
            <a:solidFill>
              <a:schemeClr val="accent1"/>
            </a:solidFill>
            <a:effectLst/>
          </c:spPr>
          <c:invertIfNegative val="0"/>
          <c:dLbls>
            <c:numFmt formatCode="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cat>
            <c:multiLvlStrRef>
              <c:f>Sheet1!$A$2:$A$5</c:f>
              <c:multiLvlStrCache>
                <c:ptCount val="4"/>
                <c:lvl>
                  <c:pt idx="0">
                    <c:v>2022</c:v>
                  </c:pt>
                  <c:pt idx="1">
                    <c:v>2023</c:v>
                  </c:pt>
                  <c:pt idx="2">
                    <c:v>2024</c:v>
                  </c:pt>
                  <c:pt idx="3">
                    <c:v>2025</c:v>
                  </c:pt>
                </c:lvl>
              </c:multiLvlStrCache>
            </c:multiLvlStrRef>
          </c:cat>
          <c:val>
            <c:numRef>
              <c:f>Sheet1!$B$2:$B$5</c:f>
              <c:numCache>
                <c:formatCode>General</c:formatCode>
                <c:ptCount val="4"/>
                <c:pt idx="0">
                  <c:v>212</c:v>
                </c:pt>
                <c:pt idx="1">
                  <c:v>198</c:v>
                </c:pt>
                <c:pt idx="2">
                  <c:v>131</c:v>
                </c:pt>
                <c:pt idx="3">
                  <c:v>124</c:v>
                </c:pt>
              </c:numCache>
            </c:numRef>
          </c:val>
        </c:ser>
        <c:dLbls>
          <c:numFmt formatCode="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gapWidth val="7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E3E1EA"/>
            </a:solidFill>
            <a:prstDash val="solid"/>
            <a:round/>
          </a:ln>
        </c:spPr>
        <c:txPr>
          <a:bodyPr/>
          <a:lstStyle/>
          <a:p>
            <a:pPr>
              <a:defRPr sz="1200" b="0" i="0" u="none" strike="noStrike">
                <a:solidFill>
                  <a:srgbClr val="6B687A"/>
                </a:solidFill>
                <a:latin typeface="Calibri"/>
              </a:defRPr>
            </a:pPr>
            <a:endParaRPr lang="de-DE"/>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col"/>
        <c:grouping val="clustered"/>
        <c:varyColors val="0"/>
        <c:ser>
          <c:idx val="0"/>
          <c:order val="0"/>
          <c:tx>
            <c:strRef>
              <c:f>Sheet1!$B$1</c:f>
              <c:strCache>
                <c:ptCount val="1"/>
                <c:pt idx="0">
                  <c:v>Umsatz in Mio. €</c:v>
                </c:pt>
              </c:strCache>
            </c:strRef>
          </c:tx>
          <c:spPr>
            <a:solidFill>
              <a:schemeClr val="accent1"/>
            </a:solidFill>
            <a:effectLst/>
          </c:spPr>
          <c:invertIfNegative val="0"/>
          <c:dLbls>
            <c:numFmt formatCode="0.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cat>
            <c:multiLvlStrRef>
              <c:f>Sheet1!$A$2:$A$6</c:f>
              <c:multiLvlStrCache>
                <c:ptCount val="5"/>
                <c:lvl>
                  <c:pt idx="0">
                    <c:v>2021</c:v>
                  </c:pt>
                  <c:pt idx="1">
                    <c:v>2022</c:v>
                  </c:pt>
                  <c:pt idx="2">
                    <c:v>2023</c:v>
                  </c:pt>
                  <c:pt idx="3">
                    <c:v>2024</c:v>
                  </c:pt>
                  <c:pt idx="4">
                    <c:v>2025</c:v>
                  </c:pt>
                </c:lvl>
              </c:multiLvlStrCache>
            </c:multiLvlStrRef>
          </c:cat>
          <c:val>
            <c:numRef>
              <c:f>Sheet1!$B$2:$B$6</c:f>
              <c:numCache>
                <c:formatCode>General</c:formatCode>
                <c:ptCount val="5"/>
                <c:pt idx="0">
                  <c:v>4.1</c:v>
                </c:pt>
                <c:pt idx="1">
                  <c:v>4.6</c:v>
                </c:pt>
                <c:pt idx="2">
                  <c:v>5.3</c:v>
                </c:pt>
                <c:pt idx="3">
                  <c:v>6</c:v>
                </c:pt>
                <c:pt idx="4">
                  <c:v>6.8</c:v>
                </c:pt>
              </c:numCache>
            </c:numRef>
          </c:val>
        </c:ser>
        <c:dLbls>
          <c:numFmt formatCode="0.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gapWidth val="7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E3E1EA"/>
            </a:solidFill>
            <a:prstDash val="solid"/>
            <a:round/>
          </a:ln>
        </c:spPr>
        <c:txPr>
          <a:bodyPr/>
          <a:lstStyle/>
          <a:p>
            <a:pPr>
              <a:defRPr sz="1200" b="0" i="0" u="none" strike="noStrike">
                <a:solidFill>
                  <a:srgbClr val="6B687A"/>
                </a:solidFill>
                <a:latin typeface="Calibri"/>
              </a:defRPr>
            </a:pPr>
            <a:endParaRPr lang="de-DE"/>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SO NUTZT DU DIESE VORLAGE</a:t>
            </a:r>
          </a:p>
          <a:p>
            <a:r>
              <a:rPr lang="de-DE" dirty="0"/>
              <a:t>Alle grauen Texte sind Beispielinhalt einer erfundenen Firma, der Nordtal Haustechnik GmbH aus Kassel. Klick hinein, markier den Text und schreib deinen darüber.</a:t>
            </a:r>
          </a:p>
          <a:p>
            <a:r>
              <a:rPr lang="de-DE" dirty="0"/>
              <a:t>Überschriebener Text bleibt zunächst grau. Wenn alle Folien stehen, färbst du ihn auf einen Schlag dunkel: Entwurf &gt; Varianten &gt; Farben &gt; Farben anpassen, dort die zweite dunkle Textfarbe („Dunkel 2“) auf Schwarz setzen.</a:t>
            </a:r>
          </a:p>
          <a:p>
            <a:r>
              <a:rPr lang="de-DE" dirty="0"/>
              <a:t>Deine Markenfarbe setzt du im selben Fenster bei „Akzent 1“. Flächen, Zahlen, Tabelle und Diagramme ziehen mit.</a:t>
            </a:r>
          </a:p>
          <a:p>
            <a:r>
              <a:rPr lang="de-DE" dirty="0"/>
              <a:t>Die drei Diagramme sind echte PowerPoint-Diagramme mit Beispielzahlen: Rechtsklick &gt; Daten bearbeiten. Die Referenzen auf Folie 7 sind eine normale Tabelle.</a:t>
            </a:r>
          </a:p>
          <a:p>
            <a:r>
              <a:rPr lang="de-DE" dirty="0"/>
              <a:t>Nutzung: frei, auch kommerziell, und du darfst alles verändern. Nur als eigene Vorlage weiterverkaufen darfst du sie nicht. Den Hinweis „Vorlage von slaide.de“ und die Zeile „Beispielinhalt“ darfst du löschen.</a:t>
            </a:r>
          </a:p>
          <a:p>
            <a:r>
              <a:rPr lang="de-DE" dirty="0"/>
              <a:t>Nicht jeder Anlass braucht alle 12 Folien. Für ein Erstgespräch reichen oft Titel, Ausgangslage, Leistungen, Fallbeispiel, Team und Kontakt. Zum Verschicken als PDF darf mehr Text auf die Folien, weil du nicht danebenstehst.</a:t>
            </a:r>
          </a:p>
          <a:p/>
          <a:p>
            <a:r>
              <a:rPr lang="de-DE" dirty="0"/>
              <a:t>TITELFOLIE</a:t>
            </a:r>
          </a:p>
          <a:p>
            <a:r>
              <a:rPr lang="de-DE" dirty="0"/>
              <a:t>Was draufgehört: Logo, Firmenname, ein Satz, was ihr für wen macht, und drei Eckdaten, die stimmen und die man leicht prüfen kann.</a:t>
            </a:r>
          </a:p>
          <a:p>
            <a:r>
              <a:rPr lang="de-DE" dirty="0"/>
              <a:t>Typischer Fehler: ein Slogan („Ihr Partner für Qualität“) statt einer Aussage. Test: Jemand ohne Vorwissen kann den Satz nach einmal Lesen nacherzählen.</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das Problem, das eure Kunden haben, aus ihrer Sicht. Dazu bis zu drei Zahlen mit Quelle, zum Beispiel aus einer eigenen Befragung oder euren Auftragsdaten.</a:t>
            </a:r>
          </a:p>
          <a:p>
            <a:r>
              <a:rPr lang="de-DE" dirty="0"/>
              <a:t>Typischer Fehler: mit der Firmengeschichte anfangen. Wer zuhört, will zuerst wissen, ob ihr sein Problem kennt.</a:t>
            </a:r>
          </a:p>
          <a:p>
            <a:r>
              <a:rPr lang="de-DE" dirty="0"/>
              <a:t>Tipp: Wenn du keine belastbare Zahl hast, nimm ein kurzes Beispiel aus einem echten Kundengespräch. Eine erfundene Statistik fällt bei der ersten Nachfrage auf.</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2</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drei bis vier Leistungsbereiche, die ihr tatsächlich verkauft, mit je einem Satz und ein paar Stichworten.</a:t>
            </a:r>
          </a:p>
          <a:p>
            <a:r>
              <a:rPr lang="de-DE" dirty="0"/>
              <a:t>Typischer Fehler: der ganze Katalog auf einer Folie. Details gehören in ein Leistungsblatt oder auf die Website.</a:t>
            </a:r>
          </a:p>
          <a:p>
            <a:r>
              <a:rPr lang="de-DE" dirty="0"/>
              <a:t>Tipp: Sortier die Leistungen danach, womit ihr das meiste Geld verdient, nicht nach der Firmengeschichte.</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3</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für wen ihr arbeitet, nach Kundengruppe, Größe und Region. Das Diagramm ist ein echtes PowerPoint-Diagramm mit Beispielzahlen: Rechtsklick &gt; Daten bearbeiten.</a:t>
            </a:r>
          </a:p>
          <a:p>
            <a:r>
              <a:rPr lang="de-DE" dirty="0"/>
              <a:t>Die Zeile „Nicht unser Feld“ ist optional, hilft aber: Wer liest, weiß sofort, ob er richtig ist, und du bekommst weniger unpassende Anfragen.</a:t>
            </a:r>
          </a:p>
          <a:p>
            <a:r>
              <a:rPr lang="de-DE" dirty="0"/>
              <a:t>Typischer Fehler: „für alle Branchen“. Eine klare Zielgruppe wirkt kompetenter als eine lange Liste.</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4</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euer echter Ablauf in drei bis fünf Schritten, mit Zeiten. Unten drei Servicezahlen, die ihr einhalten könnt.</a:t>
            </a:r>
          </a:p>
          <a:p>
            <a:r>
              <a:rPr lang="de-DE" dirty="0"/>
              <a:t>Typischer Fehler: der ideale Ablauf aus dem Qualitätshandbuch. Versprich nur Zeiten, die ihr auch im Winter schafft.</a:t>
            </a:r>
          </a:p>
          <a:p>
            <a:r>
              <a:rPr lang="de-DE" dirty="0"/>
              <a:t>Die Zeitachse und die Punkte sind normale Formen. Brauchst du fünf Schritte, verkleinerst du die Textfelder und kopierst einen Punkt.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5</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zwei, drei Punkte, in denen ihr euch von anderen unterscheidet und die man überprüfen kann, jeweils mit einer Zahl und einem Satz Beleg.</a:t>
            </a:r>
          </a:p>
          <a:p>
            <a:r>
              <a:rPr lang="de-DE" dirty="0"/>
              <a:t>Typischer Fehler: „Qualität, Leidenschaft, Erfahrung“. Das schreibt jeder. Frag dich: Könnte ein Wettbewerber denselben Satz auf seine Folie schreiben? Dann ist es kein Unterschied.</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6</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Kunden nach Branche, mit Ort, Leistung und seit wann sie bei euch sind. Die Tabelle ist eine normale PowerPoint-Tabelle: Zeilen fügst du mit Rechtsklick &gt; Einfügen hinzu.</a:t>
            </a:r>
          </a:p>
          <a:p>
            <a:r>
              <a:rPr lang="de-DE" dirty="0"/>
              <a:t>Namen, Logos und Zitate von Kunden nur mit deren Zustimmung zeigen, am besten schriftlich. Ohne Zustimmung beschreibst du den Kunden wie im Beispiel („Hausverwaltung, 180 Wohnungen“).</a:t>
            </a:r>
          </a:p>
          <a:p>
            <a:r>
              <a:rPr lang="de-DE" dirty="0"/>
              <a:t>Tipp: Such dir für jeden Termin die Referenzen aus der Branche des Zuhörers heraus und lösch den Rest.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7</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ein Projekt mit Ausgangslage, Vorgehen und Ergebnis, am besten mit einer Zahl im Diagramm und einem kurzen Zitat des Kunden.</a:t>
            </a:r>
          </a:p>
          <a:p>
            <a:r>
              <a:rPr lang="de-DE" dirty="0"/>
              <a:t>Das Diagramm ist ein echtes PowerPoint-Diagramm mit Beispielzahlen: Rechtsklick &gt; Daten bearbeiten.</a:t>
            </a:r>
          </a:p>
          <a:p>
            <a:r>
              <a:rPr lang="de-DE" dirty="0"/>
              <a:t>Typischer Fehler: ein Projekt ohne Ergebnis („Wir haben die Heizung erneuert“). Das Ergebnis ist das, woran sich der Kunde erinnert.</a:t>
            </a:r>
          </a:p>
          <a:p>
            <a:r>
              <a:rPr lang="de-DE" dirty="0"/>
              <a:t>Zahlen und Zitate aus Kundenprojekten nur mit Freigabe des Kunden.</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8</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Gründung, Mitarbeitende, Umsatz oder Aufträge, Zertifikate. Das Diagramm ist ein echtes PowerPoint-Diagramm mit Beispielzahlen: Rechtsklick &gt; Daten bearbeiten.</a:t>
            </a:r>
          </a:p>
          <a:p>
            <a:r>
              <a:rPr lang="de-DE" dirty="0"/>
              <a:t>Willst du keinen Umsatz zeigen, nimm Aufträge, betreute Kunden oder Gebäude pro Jahr.</a:t>
            </a:r>
          </a:p>
          <a:p>
            <a:r>
              <a:rPr lang="de-DE" dirty="0"/>
              <a:t>Typischer Fehler: Zahlen aus der letzten Präsentation, die niemand aktualisiert hat. Schreib dir ein Datum in diese Notiz, wann du die Zahlen zuletzt geprüft hast.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9</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die Menschen, mit denen Kunden wirklich sprechen, mit Foto, Name, Rolle und einem Satz.</a:t>
            </a:r>
          </a:p>
          <a:p>
            <a:r>
              <a:rPr lang="de-DE" dirty="0"/>
              <a:t>Foto einfügen: Klick auf den Kreis, dann Formformat &gt; Fülleffekt &gt; Bild. So bleibt das Foto rund. Echte Fotos, keine Stockbilder für Personen.</a:t>
            </a:r>
          </a:p>
          <a:p>
            <a:r>
              <a:rPr lang="de-DE" dirty="0"/>
              <a:t>Typischer Fehler: nur die Geschäftsführung. Wer anruft, will wissen, wer ans Telefon geht.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10</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wie man mit euch anfängt. Ein kleiner Einstieg, das Hauptangebot und eine Variante für große Kunden, jeweils mit Preis oder „nach Absprache“.</a:t>
            </a:r>
          </a:p>
          <a:p>
            <a:r>
              <a:rPr lang="de-DE" dirty="0"/>
              <a:t>Preise sind optional. Zeigst du sie, schreib dazu, ob sie netto oder brutto sind.</a:t>
            </a:r>
          </a:p>
          <a:p>
            <a:r>
              <a:rPr lang="de-DE" dirty="0"/>
              <a:t>Typischer Fehler: keine Angabe, wie der erste Schritt aussieht. Ein kostenloser oder kleiner Einstieg senkt die Hürde.</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11</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ein Satz zum Schluss, wer der Ansprechpartner ist und ein konkreter nächster Schritt.</a:t>
            </a:r>
          </a:p>
          <a:p>
            <a:r>
              <a:rPr lang="de-DE" dirty="0"/>
              <a:t>Typischer Fehler: eine Folie „Vielen Dank für Ihre Aufmerksamkeit“ ohne Kontakt. Die letzte Folie bleibt in der Fragerunde am längsten stehen, nutz sie.</a:t>
            </a:r>
          </a:p>
          <a:p>
            <a:r>
              <a:rPr lang="de-DE" dirty="0"/>
              <a:t>Zum Verschicken als PDF: Datei &gt; Exportieren oder Speichern unter &gt; PDF. Die Sprechernotizen reisen in der .pptx mit, im PDF nicht.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12</a:t>
            </a:fld>
            <a:endParaRPr lang="de-DE"/>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RMA_TITEL">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IRMA_INHALT">
    <p:bg>
      <p:bgPr>
        <a:solidFill>
          <a:srgbClr val="FFFFFF"/>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1003</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null</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Farbfläche"/>
          <p:cNvSpPr/>
          <p:nvPr/>
        </p:nvSpPr>
        <p:spPr>
          <a:xfrm>
            <a:off x="8168335" y="0"/>
            <a:ext cx="4023360" cy="6858000"/>
          </a:xfrm>
          <a:prstGeom prst="rect">
            <a:avLst/>
          </a:prstGeom>
          <a:solidFill>
            <a:schemeClr val="accent1"/>
          </a:solidFill>
          <a:ln/>
        </p:spPr>
      </p:sp>
      <p:sp>
        <p:nvSpPr>
          <p:cNvPr id="3" name="Logo"/>
          <p:cNvSpPr txBox="1"/>
          <p:nvPr/>
        </p:nvSpPr>
        <p:spPr>
          <a:xfrm>
            <a:off x="731520" y="658368"/>
            <a:ext cx="1737360" cy="603504"/>
          </a:xfrm>
          <a:prstGeom prst="roundRect">
            <a:avLst>
              <a:gd name="adj" fmla="val 12121"/>
            </a:avLst>
          </a:prstGeom>
          <a:noFill/>
          <a:ln w="12700">
            <a:solidFill>
              <a:srgbClr val="C9C7D2"/>
            </a:solidFill>
            <a:prstDash val="dash"/>
          </a:ln>
        </p:spPr>
        <p:txBody>
          <a:bodyPr wrap="square" lIns="0" tIns="0" rIns="0" bIns="0" rtlCol="0" anchor="ctr"/>
          <a:lstStyle/>
          <a:p>
            <a:pPr algn="ctr" indent="0" marL="0">
              <a:buNone/>
            </a:pPr>
            <a:r>
              <a:rPr lang="de-DE" altLang="en-US" sz="1200" dirty="0">
                <a:solidFill>
                  <a:schemeClr val="tx2"/>
                </a:solidFill>
              </a:rPr>
              <a:t>Dein Logo</a:t>
            </a:r>
            <a:endParaRPr lang="de-DE" sz="1200" dirty="0"/>
          </a:p>
        </p:txBody>
      </p:sp>
      <p:sp>
        <p:nvSpPr>
          <p:cNvPr id="4" name="Art des Dokuments"/>
          <p:cNvSpPr txBox="1"/>
          <p:nvPr/>
        </p:nvSpPr>
        <p:spPr>
          <a:xfrm>
            <a:off x="731520" y="2011680"/>
            <a:ext cx="6400800" cy="320040"/>
          </a:xfrm>
          <a:prstGeom prst="rect">
            <a:avLst/>
          </a:prstGeom>
          <a:noFill/>
          <a:ln/>
        </p:spPr>
        <p:txBody>
          <a:bodyPr wrap="square" lIns="0" tIns="0" rIns="0" bIns="0" rtlCol="0" anchor="t"/>
          <a:lstStyle/>
          <a:p>
            <a:pPr algn="l" indent="0" marL="0">
              <a:buNone/>
            </a:pPr>
            <a:r>
              <a:rPr lang="de-DE" altLang="en-US" sz="1300" b="1" spc="200" kern="0" dirty="0">
                <a:solidFill>
                  <a:schemeClr val="accent1"/>
                </a:solidFill>
              </a:rPr>
              <a:t>UNTERNEHMENSPRÄSENTATION</a:t>
            </a:r>
            <a:endParaRPr lang="de-DE" sz="1300" dirty="0"/>
          </a:p>
        </p:txBody>
      </p:sp>
      <p:sp>
        <p:nvSpPr>
          <p:cNvPr id="5" name="Firmenname"/>
          <p:cNvSpPr txBox="1"/>
          <p:nvPr/>
        </p:nvSpPr>
        <p:spPr>
          <a:xfrm>
            <a:off x="731520" y="2395728"/>
            <a:ext cx="7040880" cy="914400"/>
          </a:xfrm>
          <a:prstGeom prst="rect">
            <a:avLst/>
          </a:prstGeom>
          <a:noFill/>
          <a:ln/>
        </p:spPr>
        <p:txBody>
          <a:bodyPr wrap="square" lIns="0" tIns="0" rIns="0" bIns="0" rtlCol="0" anchor="t"/>
          <a:lstStyle/>
          <a:p>
            <a:pPr algn="l" indent="0" marL="0">
              <a:buNone/>
            </a:pPr>
            <a:r>
              <a:rPr lang="de-DE" altLang="en-US" sz="4800" b="1" dirty="0">
                <a:solidFill>
                  <a:schemeClr val="tx2"/>
                </a:solidFill>
              </a:rPr>
              <a:t>Nordtal Haustechnik</a:t>
            </a:r>
            <a:endParaRPr lang="de-DE" sz="4800" dirty="0"/>
          </a:p>
        </p:txBody>
      </p:sp>
      <p:sp>
        <p:nvSpPr>
          <p:cNvPr id="6" name="Ein Satz zum Unternehmen"/>
          <p:cNvSpPr txBox="1"/>
          <p:nvPr/>
        </p:nvSpPr>
        <p:spPr>
          <a:xfrm>
            <a:off x="731520" y="3456432"/>
            <a:ext cx="6675120" cy="1097280"/>
          </a:xfrm>
          <a:prstGeom prst="rect">
            <a:avLst/>
          </a:prstGeom>
          <a:noFill/>
          <a:ln/>
        </p:spPr>
        <p:txBody>
          <a:bodyPr wrap="square" lIns="0" tIns="0" rIns="0" bIns="0" rtlCol="0" anchor="t"/>
          <a:lstStyle/>
          <a:p>
            <a:pPr algn="l" indent="0" marL="0">
              <a:lnSpc>
                <a:spcPct val="105000"/>
              </a:lnSpc>
              <a:buNone/>
            </a:pPr>
            <a:r>
              <a:rPr lang="de-DE" altLang="en-US" sz="2200" dirty="0">
                <a:solidFill>
                  <a:schemeClr val="tx2"/>
                </a:solidFill>
              </a:rPr>
              <a:t>Heizung, Sanitär und Wärmepumpen für Hausverwaltungen und Gewerbe in Nordhessen.</a:t>
            </a:r>
            <a:endParaRPr lang="de-DE" sz="2200" dirty="0"/>
          </a:p>
        </p:txBody>
      </p:sp>
      <p:sp>
        <p:nvSpPr>
          <p:cNvPr id="7" name="Wer präsentiert"/>
          <p:cNvSpPr txBox="1"/>
          <p:nvPr/>
        </p:nvSpPr>
        <p:spPr>
          <a:xfrm>
            <a:off x="731520" y="4892040"/>
            <a:ext cx="6675120" cy="658368"/>
          </a:xfrm>
          <a:prstGeom prst="rect">
            <a:avLst/>
          </a:prstGeom>
          <a:noFill/>
          <a:ln/>
        </p:spPr>
        <p:txBody>
          <a:bodyPr wrap="square" lIns="0" tIns="0" rIns="0" bIns="0" rtlCol="0" anchor="t"/>
          <a:lstStyle/>
          <a:p>
            <a:pPr algn="l" indent="0" marL="0">
              <a:lnSpc>
                <a:spcPct val="115000"/>
              </a:lnSpc>
              <a:buNone/>
            </a:pPr>
            <a:r>
              <a:rPr lang="de-DE" altLang="en-US" sz="1400" dirty="0">
                <a:solidFill>
                  <a:schemeClr val="tx2"/>
                </a:solidFill>
              </a:rPr>
              <a:t>Martin Albers, Geschäftsführer</a:t>
            </a:r>
            <a:endParaRPr lang="de-DE" sz="1400" dirty="0"/>
          </a:p>
          <a:p>
            <a:pPr algn="l" indent="0" marL="0">
              <a:lnSpc>
                <a:spcPct val="115000"/>
              </a:lnSpc>
              <a:buNone/>
            </a:pPr>
            <a:r>
              <a:rPr lang="de-DE" altLang="en-US" sz="1400" dirty="0">
                <a:solidFill>
                  <a:schemeClr val="tx2"/>
                </a:solidFill>
              </a:rPr>
              <a:t>Kassel, Stand Oktober 2026</a:t>
            </a:r>
            <a:endParaRPr lang="de-DE" sz="1400" dirty="0"/>
          </a:p>
        </p:txBody>
      </p:sp>
      <p:sp>
        <p:nvSpPr>
          <p:cNvPr id="8" name="Hinweis Beispiel"/>
          <p:cNvSpPr txBox="1"/>
          <p:nvPr/>
        </p:nvSpPr>
        <p:spPr>
          <a:xfrm>
            <a:off x="731520" y="5989320"/>
            <a:ext cx="6675120"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Beispielinhalt: Firma, Namen und Zahlen sind erfunden.</a:t>
            </a:r>
            <a:endParaRPr lang="de-DE" sz="1100" dirty="0"/>
          </a:p>
        </p:txBody>
      </p:sp>
      <p:sp>
        <p:nvSpPr>
          <p:cNvPr id="9" name="Eckdaten 1 Bezeichnung"/>
          <p:cNvSpPr txBox="1"/>
          <p:nvPr/>
        </p:nvSpPr>
        <p:spPr>
          <a:xfrm>
            <a:off x="8778240" y="1097280"/>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GEGRÜNDET</a:t>
            </a:r>
            <a:endParaRPr lang="de-DE" sz="1100" dirty="0"/>
          </a:p>
        </p:txBody>
      </p:sp>
      <p:sp>
        <p:nvSpPr>
          <p:cNvPr id="10" name="Eckdaten 1"/>
          <p:cNvSpPr txBox="1"/>
          <p:nvPr/>
        </p:nvSpPr>
        <p:spPr>
          <a:xfrm>
            <a:off x="8778240" y="1389888"/>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1998</a:t>
            </a:r>
            <a:endParaRPr lang="de-DE" sz="3000" dirty="0"/>
          </a:p>
        </p:txBody>
      </p:sp>
      <p:sp>
        <p:nvSpPr>
          <p:cNvPr id="11" name="Shape 9"/>
          <p:cNvSpPr/>
          <p:nvPr/>
        </p:nvSpPr>
        <p:spPr>
          <a:xfrm>
            <a:off x="8778240" y="2194560"/>
            <a:ext cx="2864815" cy="0"/>
          </a:xfrm>
          <a:prstGeom prst="line">
            <a:avLst/>
          </a:prstGeom>
          <a:noFill/>
          <a:ln w="9525">
            <a:solidFill>
              <a:srgbClr val="FFFFFF"/>
            </a:solidFill>
            <a:prstDash val="solid"/>
          </a:ln>
        </p:spPr>
      </p:sp>
      <p:sp>
        <p:nvSpPr>
          <p:cNvPr id="12" name="Eckdaten 2 Bezeichnung"/>
          <p:cNvSpPr txBox="1"/>
          <p:nvPr/>
        </p:nvSpPr>
        <p:spPr>
          <a:xfrm>
            <a:off x="8778240" y="2578608"/>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MITARBEITENDE</a:t>
            </a:r>
            <a:endParaRPr lang="de-DE" sz="1100" dirty="0"/>
          </a:p>
        </p:txBody>
      </p:sp>
      <p:sp>
        <p:nvSpPr>
          <p:cNvPr id="13" name="Eckdaten 2"/>
          <p:cNvSpPr txBox="1"/>
          <p:nvPr/>
        </p:nvSpPr>
        <p:spPr>
          <a:xfrm>
            <a:off x="8778240" y="2871216"/>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42</a:t>
            </a:r>
            <a:endParaRPr lang="de-DE" sz="3000" dirty="0"/>
          </a:p>
        </p:txBody>
      </p:sp>
      <p:sp>
        <p:nvSpPr>
          <p:cNvPr id="14" name="Shape 12"/>
          <p:cNvSpPr/>
          <p:nvPr/>
        </p:nvSpPr>
        <p:spPr>
          <a:xfrm>
            <a:off x="8778240" y="3675888"/>
            <a:ext cx="2864815" cy="0"/>
          </a:xfrm>
          <a:prstGeom prst="line">
            <a:avLst/>
          </a:prstGeom>
          <a:noFill/>
          <a:ln w="9525">
            <a:solidFill>
              <a:srgbClr val="FFFFFF"/>
            </a:solidFill>
            <a:prstDash val="solid"/>
          </a:ln>
        </p:spPr>
      </p:sp>
      <p:sp>
        <p:nvSpPr>
          <p:cNvPr id="15" name="Eckdaten 3 Bezeichnung"/>
          <p:cNvSpPr txBox="1"/>
          <p:nvPr/>
        </p:nvSpPr>
        <p:spPr>
          <a:xfrm>
            <a:off x="8778240" y="4059936"/>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GEBÄUDE IN WARTUNG</a:t>
            </a:r>
            <a:endParaRPr lang="de-DE" sz="1100" dirty="0"/>
          </a:p>
        </p:txBody>
      </p:sp>
      <p:sp>
        <p:nvSpPr>
          <p:cNvPr id="16" name="Eckdaten 3"/>
          <p:cNvSpPr txBox="1"/>
          <p:nvPr/>
        </p:nvSpPr>
        <p:spPr>
          <a:xfrm>
            <a:off x="8778240" y="4352544"/>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1.350</a:t>
            </a:r>
            <a:endParaRPr lang="de-DE" sz="3000" dirty="0"/>
          </a:p>
        </p:txBody>
      </p:sp>
      <p:sp>
        <p:nvSpPr>
          <p:cNvPr id="17" name="Hinweis Vorlage (löschbar)"/>
          <p:cNvSpPr txBox="1"/>
          <p:nvPr/>
        </p:nvSpPr>
        <p:spPr>
          <a:xfrm>
            <a:off x="8778240" y="6291072"/>
            <a:ext cx="2864815" cy="237744"/>
          </a:xfrm>
          <a:prstGeom prst="rect">
            <a:avLst/>
          </a:prstGeom>
          <a:noFill/>
          <a:ln/>
        </p:spPr>
        <p:txBody>
          <a:bodyPr wrap="square" lIns="0" tIns="0" rIns="0" bIns="0" rtlCol="0" anchor="t"/>
          <a:lstStyle/>
          <a:p>
            <a:pPr algn="l" indent="0" marL="0">
              <a:buNone/>
            </a:pPr>
            <a:r>
              <a:rPr lang="de-DE" altLang="en-US" sz="900" dirty="0">
                <a:solidFill>
                  <a:srgbClr val="FFFFFF">
                    <a:alpha val="60000"/>
                  </a:srgbClr>
                </a:solidFill>
              </a:rPr>
              <a:t>Vorlage von slaide.de</a:t>
            </a:r>
            <a:endParaRPr lang="de-DE"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02 · AUSGANGSLAGE</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Wer 300 Wohnungen verwaltet, kann nicht eine Woche auf den Heizungsnotdienst warten.</a:t>
            </a:r>
            <a:endParaRPr lang="de-DE" sz="3000" dirty="0"/>
          </a:p>
        </p:txBody>
      </p:sp>
      <p:sp>
        <p:nvSpPr>
          <p:cNvPr id="4" name="Shape 2"/>
          <p:cNvSpPr/>
          <p:nvPr/>
        </p:nvSpPr>
        <p:spPr>
          <a:xfrm>
            <a:off x="731520" y="2834640"/>
            <a:ext cx="3271418" cy="0"/>
          </a:xfrm>
          <a:prstGeom prst="line">
            <a:avLst/>
          </a:prstGeom>
          <a:noFill/>
          <a:ln w="9525">
            <a:solidFill>
              <a:srgbClr val="E3E1EA"/>
            </a:solidFill>
            <a:prstDash val="solid"/>
          </a:ln>
        </p:spPr>
      </p:sp>
      <p:sp>
        <p:nvSpPr>
          <p:cNvPr id="5" name="Zahl 1"/>
          <p:cNvSpPr txBox="1"/>
          <p:nvPr/>
        </p:nvSpPr>
        <p:spPr>
          <a:xfrm>
            <a:off x="731520"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38 %</a:t>
            </a:r>
            <a:endParaRPr lang="de-DE" sz="4400" dirty="0"/>
          </a:p>
        </p:txBody>
      </p:sp>
      <p:sp>
        <p:nvSpPr>
          <p:cNvPr id="6" name="Beleg 1"/>
          <p:cNvSpPr txBox="1"/>
          <p:nvPr/>
        </p:nvSpPr>
        <p:spPr>
          <a:xfrm>
            <a:off x="731520" y="3931920"/>
            <a:ext cx="3271418" cy="128016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der befragten Hausverwaltungen warten länger als eine Woche auf einen Wartungstermin.</a:t>
            </a:r>
            <a:endParaRPr lang="de-DE" sz="1600" dirty="0"/>
          </a:p>
        </p:txBody>
      </p:sp>
      <p:sp>
        <p:nvSpPr>
          <p:cNvPr id="7" name="Shape 5"/>
          <p:cNvSpPr/>
          <p:nvPr/>
        </p:nvSpPr>
        <p:spPr>
          <a:xfrm>
            <a:off x="4460138" y="2834640"/>
            <a:ext cx="3271418" cy="0"/>
          </a:xfrm>
          <a:prstGeom prst="line">
            <a:avLst/>
          </a:prstGeom>
          <a:noFill/>
          <a:ln w="9525">
            <a:solidFill>
              <a:srgbClr val="E3E1EA"/>
            </a:solidFill>
            <a:prstDash val="solid"/>
          </a:ln>
        </p:spPr>
      </p:sp>
      <p:sp>
        <p:nvSpPr>
          <p:cNvPr id="8" name="Zahl 2"/>
          <p:cNvSpPr txBox="1"/>
          <p:nvPr/>
        </p:nvSpPr>
        <p:spPr>
          <a:xfrm>
            <a:off x="4460138"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11 Std.</a:t>
            </a:r>
            <a:endParaRPr lang="de-DE" sz="4400" dirty="0"/>
          </a:p>
        </p:txBody>
      </p:sp>
      <p:sp>
        <p:nvSpPr>
          <p:cNvPr id="9" name="Beleg 2"/>
          <p:cNvSpPr txBox="1"/>
          <p:nvPr/>
        </p:nvSpPr>
        <p:spPr>
          <a:xfrm>
            <a:off x="4460138" y="3931920"/>
            <a:ext cx="3271418" cy="128016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vergehen im Winter im Schnitt, bis bei einem Heizungsausfall jemand kommt.</a:t>
            </a:r>
            <a:endParaRPr lang="de-DE" sz="1600" dirty="0"/>
          </a:p>
        </p:txBody>
      </p:sp>
      <p:sp>
        <p:nvSpPr>
          <p:cNvPr id="10" name="Shape 8"/>
          <p:cNvSpPr/>
          <p:nvPr/>
        </p:nvSpPr>
        <p:spPr>
          <a:xfrm>
            <a:off x="8188757" y="2834640"/>
            <a:ext cx="3271418" cy="0"/>
          </a:xfrm>
          <a:prstGeom prst="line">
            <a:avLst/>
          </a:prstGeom>
          <a:noFill/>
          <a:ln w="9525">
            <a:solidFill>
              <a:srgbClr val="E3E1EA"/>
            </a:solidFill>
            <a:prstDash val="solid"/>
          </a:ln>
        </p:spPr>
      </p:sp>
      <p:sp>
        <p:nvSpPr>
          <p:cNvPr id="11" name="Zahl 3"/>
          <p:cNvSpPr txBox="1"/>
          <p:nvPr/>
        </p:nvSpPr>
        <p:spPr>
          <a:xfrm>
            <a:off x="8188757"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5 Firmen</a:t>
            </a:r>
            <a:endParaRPr lang="de-DE" sz="4400" dirty="0"/>
          </a:p>
        </p:txBody>
      </p:sp>
      <p:sp>
        <p:nvSpPr>
          <p:cNvPr id="12" name="Beleg 3"/>
          <p:cNvSpPr txBox="1"/>
          <p:nvPr/>
        </p:nvSpPr>
        <p:spPr>
          <a:xfrm>
            <a:off x="8188757" y="3931920"/>
            <a:ext cx="3271418" cy="128016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koordinieren Verwalter für eine Badsanierung oft selbst: Sanitär, Elektro, Fliesen, Maler, Trockenbau.</a:t>
            </a:r>
            <a:endParaRPr lang="de-DE" sz="1600" dirty="0"/>
          </a:p>
        </p:txBody>
      </p:sp>
      <p:sp>
        <p:nvSpPr>
          <p:cNvPr id="13" name="Quelle"/>
          <p:cNvSpPr txBox="1"/>
          <p:nvPr/>
        </p:nvSpPr>
        <p:spPr>
          <a:xfrm>
            <a:off x="731520" y="5870448"/>
            <a:ext cx="10728655" cy="256032"/>
          </a:xfrm>
          <a:prstGeom prst="rect">
            <a:avLst/>
          </a:prstGeom>
          <a:noFill/>
          <a:ln/>
        </p:spPr>
        <p:txBody>
          <a:bodyPr wrap="square" lIns="0" tIns="0" rIns="0" bIns="0" rtlCol="0" anchor="t"/>
          <a:lstStyle/>
          <a:p>
            <a:pPr algn="l" indent="0" marL="0">
              <a:buNone/>
            </a:pPr>
            <a:r>
              <a:rPr lang="de-DE" altLang="en-US" sz="1100" dirty="0">
                <a:solidFill>
                  <a:schemeClr val="tx2"/>
                </a:solidFill>
              </a:rPr>
              <a:t>Quelle: eigene Befragung von 120 Kunden und Interessenten, Frühjahr 2026</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03 · LEISTUNGEN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Vier Leistungen, ein Ansprechpartner für das ganze Gebäude.</a:t>
            </a:r>
            <a:endParaRPr lang="de-DE" sz="3000" dirty="0"/>
          </a:p>
        </p:txBody>
      </p:sp>
      <p:sp>
        <p:nvSpPr>
          <p:cNvPr id="4" name="Leistung 1 Fläche"/>
          <p:cNvSpPr/>
          <p:nvPr/>
        </p:nvSpPr>
        <p:spPr>
          <a:xfrm>
            <a:off x="731520" y="2240280"/>
            <a:ext cx="5236312" cy="1783080"/>
          </a:xfrm>
          <a:prstGeom prst="roundRect">
            <a:avLst>
              <a:gd name="adj" fmla="val 6154"/>
            </a:avLst>
          </a:prstGeom>
          <a:solidFill>
            <a:schemeClr val="bg2"/>
          </a:solidFill>
          <a:ln/>
        </p:spPr>
      </p:sp>
      <p:sp>
        <p:nvSpPr>
          <p:cNvPr id="5" name="Leistung 1 Nummer"/>
          <p:cNvSpPr txBox="1"/>
          <p:nvPr/>
        </p:nvSpPr>
        <p:spPr>
          <a:xfrm>
            <a:off x="1051560" y="2514600"/>
            <a:ext cx="548640" cy="329184"/>
          </a:xfrm>
          <a:prstGeom prst="rect">
            <a:avLst/>
          </a:prstGeom>
          <a:noFill/>
          <a:ln/>
        </p:spPr>
        <p:txBody>
          <a:bodyPr wrap="square" lIns="0" tIns="0" rIns="0" bIns="0" rtlCol="0" anchor="t"/>
          <a:lstStyle/>
          <a:p>
            <a:pPr algn="l" indent="0" marL="0">
              <a:buNone/>
            </a:pPr>
            <a:r>
              <a:rPr lang="de-DE" altLang="en-US" sz="1400" b="1" dirty="0">
                <a:solidFill>
                  <a:schemeClr val="accent1"/>
                </a:solidFill>
              </a:rPr>
              <a:t>01</a:t>
            </a:r>
            <a:endParaRPr lang="de-DE" sz="1400" dirty="0"/>
          </a:p>
        </p:txBody>
      </p:sp>
      <p:sp>
        <p:nvSpPr>
          <p:cNvPr id="6" name="Leistung 1"/>
          <p:cNvSpPr txBox="1"/>
          <p:nvPr/>
        </p:nvSpPr>
        <p:spPr>
          <a:xfrm>
            <a:off x="1600200" y="2496312"/>
            <a:ext cx="4047592"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Heizung und Wärmepumpen</a:t>
            </a:r>
            <a:endParaRPr lang="de-DE" sz="1900" dirty="0"/>
          </a:p>
        </p:txBody>
      </p:sp>
      <p:sp>
        <p:nvSpPr>
          <p:cNvPr id="7" name="Leistung 1 Text"/>
          <p:cNvSpPr txBox="1"/>
          <p:nvPr/>
        </p:nvSpPr>
        <p:spPr>
          <a:xfrm>
            <a:off x="1600200" y="2916936"/>
            <a:ext cx="4047592" cy="640080"/>
          </a:xfrm>
          <a:prstGeom prst="rect">
            <a:avLst/>
          </a:prstGeom>
          <a:noFill/>
          <a:ln/>
        </p:spPr>
        <p:txBody>
          <a:bodyPr wrap="square" lIns="0" tIns="0" rIns="0" bIns="0" rtlCol="0" anchor="t"/>
          <a:lstStyle/>
          <a:p>
            <a:pPr algn="l" indent="0" marL="0">
              <a:lnSpc>
                <a:spcPct val="106000"/>
              </a:lnSpc>
              <a:buNone/>
            </a:pPr>
            <a:r>
              <a:rPr lang="de-DE" altLang="en-US" sz="1400" dirty="0">
                <a:solidFill>
                  <a:schemeClr val="tx2"/>
                </a:solidFill>
              </a:rPr>
              <a:t>Neue Anlagen, Umbau alter Kessel und Wärmepumpen mit Gas für große Gebäude.</a:t>
            </a:r>
            <a:endParaRPr lang="de-DE" sz="1400" dirty="0"/>
          </a:p>
        </p:txBody>
      </p:sp>
      <p:sp>
        <p:nvSpPr>
          <p:cNvPr id="8" name="Leistung 1 Stichworte"/>
          <p:cNvSpPr txBox="1"/>
          <p:nvPr/>
        </p:nvSpPr>
        <p:spPr>
          <a:xfrm>
            <a:off x="1600200" y="3611880"/>
            <a:ext cx="4047592" cy="256032"/>
          </a:xfrm>
          <a:prstGeom prst="rect">
            <a:avLst/>
          </a:prstGeom>
          <a:noFill/>
          <a:ln/>
        </p:spPr>
        <p:txBody>
          <a:bodyPr wrap="square" lIns="0" tIns="0" rIns="0" bIns="0" rtlCol="0" anchor="t"/>
          <a:lstStyle/>
          <a:p>
            <a:pPr algn="l" indent="0" marL="0">
              <a:buNone/>
            </a:pPr>
            <a:r>
              <a:rPr lang="de-DE" altLang="en-US" sz="1200" dirty="0">
                <a:solidFill>
                  <a:srgbClr val="6B687A"/>
                </a:solidFill>
              </a:rPr>
              <a:t>Planung · Einbau · Hydraulischer Abgleich</a:t>
            </a:r>
            <a:endParaRPr lang="de-DE" sz="1200" dirty="0"/>
          </a:p>
        </p:txBody>
      </p:sp>
      <p:sp>
        <p:nvSpPr>
          <p:cNvPr id="9" name="Leistung 2 Fläche"/>
          <p:cNvSpPr/>
          <p:nvPr/>
        </p:nvSpPr>
        <p:spPr>
          <a:xfrm>
            <a:off x="6223864" y="2240280"/>
            <a:ext cx="5236312" cy="1783080"/>
          </a:xfrm>
          <a:prstGeom prst="roundRect">
            <a:avLst>
              <a:gd name="adj" fmla="val 6154"/>
            </a:avLst>
          </a:prstGeom>
          <a:solidFill>
            <a:schemeClr val="bg2"/>
          </a:solidFill>
          <a:ln/>
        </p:spPr>
      </p:sp>
      <p:sp>
        <p:nvSpPr>
          <p:cNvPr id="10" name="Leistung 2 Nummer"/>
          <p:cNvSpPr txBox="1"/>
          <p:nvPr/>
        </p:nvSpPr>
        <p:spPr>
          <a:xfrm>
            <a:off x="6543904" y="2514600"/>
            <a:ext cx="548640" cy="329184"/>
          </a:xfrm>
          <a:prstGeom prst="rect">
            <a:avLst/>
          </a:prstGeom>
          <a:noFill/>
          <a:ln/>
        </p:spPr>
        <p:txBody>
          <a:bodyPr wrap="square" lIns="0" tIns="0" rIns="0" bIns="0" rtlCol="0" anchor="t"/>
          <a:lstStyle/>
          <a:p>
            <a:pPr algn="l" indent="0" marL="0">
              <a:buNone/>
            </a:pPr>
            <a:r>
              <a:rPr lang="de-DE" altLang="en-US" sz="1400" b="1" dirty="0">
                <a:solidFill>
                  <a:schemeClr val="accent1"/>
                </a:solidFill>
              </a:rPr>
              <a:t>02</a:t>
            </a:r>
            <a:endParaRPr lang="de-DE" sz="1400" dirty="0"/>
          </a:p>
        </p:txBody>
      </p:sp>
      <p:sp>
        <p:nvSpPr>
          <p:cNvPr id="11" name="Leistung 2"/>
          <p:cNvSpPr txBox="1"/>
          <p:nvPr/>
        </p:nvSpPr>
        <p:spPr>
          <a:xfrm>
            <a:off x="7092544" y="2496312"/>
            <a:ext cx="4047592"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Sanitär und Bäder</a:t>
            </a:r>
            <a:endParaRPr lang="de-DE" sz="1900" dirty="0"/>
          </a:p>
        </p:txBody>
      </p:sp>
      <p:sp>
        <p:nvSpPr>
          <p:cNvPr id="12" name="Leistung 2 Text"/>
          <p:cNvSpPr txBox="1"/>
          <p:nvPr/>
        </p:nvSpPr>
        <p:spPr>
          <a:xfrm>
            <a:off x="7092544" y="2916936"/>
            <a:ext cx="4047592" cy="640080"/>
          </a:xfrm>
          <a:prstGeom prst="rect">
            <a:avLst/>
          </a:prstGeom>
          <a:noFill/>
          <a:ln/>
        </p:spPr>
        <p:txBody>
          <a:bodyPr wrap="square" lIns="0" tIns="0" rIns="0" bIns="0" rtlCol="0" anchor="t"/>
          <a:lstStyle/>
          <a:p>
            <a:pPr algn="l" indent="0" marL="0">
              <a:lnSpc>
                <a:spcPct val="106000"/>
              </a:lnSpc>
              <a:buNone/>
            </a:pPr>
            <a:r>
              <a:rPr lang="de-DE" altLang="en-US" sz="1400" dirty="0">
                <a:solidFill>
                  <a:schemeClr val="tx2"/>
                </a:solidFill>
              </a:rPr>
              <a:t>Bäder und Leitungen im bewohnten Haus, abschnittsweise, damit niemand ausziehen muss.</a:t>
            </a:r>
            <a:endParaRPr lang="de-DE" sz="1400" dirty="0"/>
          </a:p>
        </p:txBody>
      </p:sp>
      <p:sp>
        <p:nvSpPr>
          <p:cNvPr id="13" name="Leistung 2 Stichworte"/>
          <p:cNvSpPr txBox="1"/>
          <p:nvPr/>
        </p:nvSpPr>
        <p:spPr>
          <a:xfrm>
            <a:off x="7092544" y="3611880"/>
            <a:ext cx="4047592" cy="256032"/>
          </a:xfrm>
          <a:prstGeom prst="rect">
            <a:avLst/>
          </a:prstGeom>
          <a:noFill/>
          <a:ln/>
        </p:spPr>
        <p:txBody>
          <a:bodyPr wrap="square" lIns="0" tIns="0" rIns="0" bIns="0" rtlCol="0" anchor="t"/>
          <a:lstStyle/>
          <a:p>
            <a:pPr algn="l" indent="0" marL="0">
              <a:buNone/>
            </a:pPr>
            <a:r>
              <a:rPr lang="de-DE" altLang="en-US" sz="1200" dirty="0">
                <a:solidFill>
                  <a:srgbClr val="6B687A"/>
                </a:solidFill>
              </a:rPr>
              <a:t>Badsanierung · Strangsanierung · Trinkwasser</a:t>
            </a:r>
            <a:endParaRPr lang="de-DE" sz="1200" dirty="0"/>
          </a:p>
        </p:txBody>
      </p:sp>
      <p:sp>
        <p:nvSpPr>
          <p:cNvPr id="14" name="Leistung 3 Fläche"/>
          <p:cNvSpPr/>
          <p:nvPr/>
        </p:nvSpPr>
        <p:spPr>
          <a:xfrm>
            <a:off x="731520" y="4206240"/>
            <a:ext cx="5236312" cy="1783080"/>
          </a:xfrm>
          <a:prstGeom prst="roundRect">
            <a:avLst>
              <a:gd name="adj" fmla="val 6154"/>
            </a:avLst>
          </a:prstGeom>
          <a:solidFill>
            <a:schemeClr val="bg2"/>
          </a:solidFill>
          <a:ln/>
        </p:spPr>
      </p:sp>
      <p:sp>
        <p:nvSpPr>
          <p:cNvPr id="15" name="Leistung 3 Nummer"/>
          <p:cNvSpPr txBox="1"/>
          <p:nvPr/>
        </p:nvSpPr>
        <p:spPr>
          <a:xfrm>
            <a:off x="1051560" y="4480560"/>
            <a:ext cx="548640" cy="329184"/>
          </a:xfrm>
          <a:prstGeom prst="rect">
            <a:avLst/>
          </a:prstGeom>
          <a:noFill/>
          <a:ln/>
        </p:spPr>
        <p:txBody>
          <a:bodyPr wrap="square" lIns="0" tIns="0" rIns="0" bIns="0" rtlCol="0" anchor="t"/>
          <a:lstStyle/>
          <a:p>
            <a:pPr algn="l" indent="0" marL="0">
              <a:buNone/>
            </a:pPr>
            <a:r>
              <a:rPr lang="de-DE" altLang="en-US" sz="1400" b="1" dirty="0">
                <a:solidFill>
                  <a:schemeClr val="accent1"/>
                </a:solidFill>
              </a:rPr>
              <a:t>03</a:t>
            </a:r>
            <a:endParaRPr lang="de-DE" sz="1400" dirty="0"/>
          </a:p>
        </p:txBody>
      </p:sp>
      <p:sp>
        <p:nvSpPr>
          <p:cNvPr id="16" name="Leistung 3"/>
          <p:cNvSpPr txBox="1"/>
          <p:nvPr/>
        </p:nvSpPr>
        <p:spPr>
          <a:xfrm>
            <a:off x="1600200" y="4462272"/>
            <a:ext cx="4047592"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Wartung und Notdienst</a:t>
            </a:r>
            <a:endParaRPr lang="de-DE" sz="1900" dirty="0"/>
          </a:p>
        </p:txBody>
      </p:sp>
      <p:sp>
        <p:nvSpPr>
          <p:cNvPr id="17" name="Leistung 3 Text"/>
          <p:cNvSpPr txBox="1"/>
          <p:nvPr/>
        </p:nvSpPr>
        <p:spPr>
          <a:xfrm>
            <a:off x="1600200" y="4882896"/>
            <a:ext cx="4047592" cy="640080"/>
          </a:xfrm>
          <a:prstGeom prst="rect">
            <a:avLst/>
          </a:prstGeom>
          <a:noFill/>
          <a:ln/>
        </p:spPr>
        <p:txBody>
          <a:bodyPr wrap="square" lIns="0" tIns="0" rIns="0" bIns="0" rtlCol="0" anchor="t"/>
          <a:lstStyle/>
          <a:p>
            <a:pPr algn="l" indent="0" marL="0">
              <a:lnSpc>
                <a:spcPct val="106000"/>
              </a:lnSpc>
              <a:buNone/>
            </a:pPr>
            <a:r>
              <a:rPr lang="de-DE" altLang="en-US" sz="1400" dirty="0">
                <a:solidFill>
                  <a:schemeClr val="tx2"/>
                </a:solidFill>
              </a:rPr>
              <a:t>Jährliche Wartung mit Bericht und ein Notdienst mit eigenen Technikern an 365 Tagen.</a:t>
            </a:r>
            <a:endParaRPr lang="de-DE" sz="1400" dirty="0"/>
          </a:p>
        </p:txBody>
      </p:sp>
      <p:sp>
        <p:nvSpPr>
          <p:cNvPr id="18" name="Leistung 3 Stichworte"/>
          <p:cNvSpPr txBox="1"/>
          <p:nvPr/>
        </p:nvSpPr>
        <p:spPr>
          <a:xfrm>
            <a:off x="1600200" y="5577840"/>
            <a:ext cx="4047592" cy="256032"/>
          </a:xfrm>
          <a:prstGeom prst="rect">
            <a:avLst/>
          </a:prstGeom>
          <a:noFill/>
          <a:ln/>
        </p:spPr>
        <p:txBody>
          <a:bodyPr wrap="square" lIns="0" tIns="0" rIns="0" bIns="0" rtlCol="0" anchor="t"/>
          <a:lstStyle/>
          <a:p>
            <a:pPr algn="l" indent="0" marL="0">
              <a:buNone/>
            </a:pPr>
            <a:r>
              <a:rPr lang="de-DE" altLang="en-US" sz="1200" dirty="0">
                <a:solidFill>
                  <a:srgbClr val="6B687A"/>
                </a:solidFill>
              </a:rPr>
              <a:t>Wartungsvertrag · Notdienst · Bericht in 24 Std.</a:t>
            </a:r>
            <a:endParaRPr lang="de-DE" sz="1200" dirty="0"/>
          </a:p>
        </p:txBody>
      </p:sp>
      <p:sp>
        <p:nvSpPr>
          <p:cNvPr id="19" name="Leistung 4 Fläche"/>
          <p:cNvSpPr/>
          <p:nvPr/>
        </p:nvSpPr>
        <p:spPr>
          <a:xfrm>
            <a:off x="6223864" y="4206240"/>
            <a:ext cx="5236312" cy="1783080"/>
          </a:xfrm>
          <a:prstGeom prst="roundRect">
            <a:avLst>
              <a:gd name="adj" fmla="val 6154"/>
            </a:avLst>
          </a:prstGeom>
          <a:solidFill>
            <a:schemeClr val="bg2"/>
          </a:solidFill>
          <a:ln/>
        </p:spPr>
      </p:sp>
      <p:sp>
        <p:nvSpPr>
          <p:cNvPr id="20" name="Leistung 4 Nummer"/>
          <p:cNvSpPr txBox="1"/>
          <p:nvPr/>
        </p:nvSpPr>
        <p:spPr>
          <a:xfrm>
            <a:off x="6543904" y="4480560"/>
            <a:ext cx="548640" cy="329184"/>
          </a:xfrm>
          <a:prstGeom prst="rect">
            <a:avLst/>
          </a:prstGeom>
          <a:noFill/>
          <a:ln/>
        </p:spPr>
        <p:txBody>
          <a:bodyPr wrap="square" lIns="0" tIns="0" rIns="0" bIns="0" rtlCol="0" anchor="t"/>
          <a:lstStyle/>
          <a:p>
            <a:pPr algn="l" indent="0" marL="0">
              <a:buNone/>
            </a:pPr>
            <a:r>
              <a:rPr lang="de-DE" altLang="en-US" sz="1400" b="1" dirty="0">
                <a:solidFill>
                  <a:schemeClr val="accent1"/>
                </a:solidFill>
              </a:rPr>
              <a:t>04</a:t>
            </a:r>
            <a:endParaRPr lang="de-DE" sz="1400" dirty="0"/>
          </a:p>
        </p:txBody>
      </p:sp>
      <p:sp>
        <p:nvSpPr>
          <p:cNvPr id="21" name="Leistung 4"/>
          <p:cNvSpPr txBox="1"/>
          <p:nvPr/>
        </p:nvSpPr>
        <p:spPr>
          <a:xfrm>
            <a:off x="7092544" y="4462272"/>
            <a:ext cx="4047592"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Sanierung aus einer Hand</a:t>
            </a:r>
            <a:endParaRPr lang="de-DE" sz="1900" dirty="0"/>
          </a:p>
        </p:txBody>
      </p:sp>
      <p:sp>
        <p:nvSpPr>
          <p:cNvPr id="22" name="Leistung 4 Text"/>
          <p:cNvSpPr txBox="1"/>
          <p:nvPr/>
        </p:nvSpPr>
        <p:spPr>
          <a:xfrm>
            <a:off x="7092544" y="4882896"/>
            <a:ext cx="4047592" cy="640080"/>
          </a:xfrm>
          <a:prstGeom prst="rect">
            <a:avLst/>
          </a:prstGeom>
          <a:noFill/>
          <a:ln/>
        </p:spPr>
        <p:txBody>
          <a:bodyPr wrap="square" lIns="0" tIns="0" rIns="0" bIns="0" rtlCol="0" anchor="t"/>
          <a:lstStyle/>
          <a:p>
            <a:pPr algn="l" indent="0" marL="0">
              <a:lnSpc>
                <a:spcPct val="106000"/>
              </a:lnSpc>
              <a:buNone/>
            </a:pPr>
            <a:r>
              <a:rPr lang="de-DE" altLang="en-US" sz="1400" dirty="0">
                <a:solidFill>
                  <a:schemeClr val="tx2"/>
                </a:solidFill>
              </a:rPr>
              <a:t>Eine Bauleitung für Heizung, Sanitär und Elektro, Fliesen und Maler von festen Partnern.</a:t>
            </a:r>
            <a:endParaRPr lang="de-DE" sz="1400" dirty="0"/>
          </a:p>
        </p:txBody>
      </p:sp>
      <p:sp>
        <p:nvSpPr>
          <p:cNvPr id="23" name="Leistung 4 Stichworte"/>
          <p:cNvSpPr txBox="1"/>
          <p:nvPr/>
        </p:nvSpPr>
        <p:spPr>
          <a:xfrm>
            <a:off x="7092544" y="5577840"/>
            <a:ext cx="4047592" cy="256032"/>
          </a:xfrm>
          <a:prstGeom prst="rect">
            <a:avLst/>
          </a:prstGeom>
          <a:noFill/>
          <a:ln/>
        </p:spPr>
        <p:txBody>
          <a:bodyPr wrap="square" lIns="0" tIns="0" rIns="0" bIns="0" rtlCol="0" anchor="t"/>
          <a:lstStyle/>
          <a:p>
            <a:pPr algn="l" indent="0" marL="0">
              <a:buNone/>
            </a:pPr>
            <a:r>
              <a:rPr lang="de-DE" altLang="en-US" sz="1200" dirty="0">
                <a:solidFill>
                  <a:srgbClr val="6B687A"/>
                </a:solidFill>
              </a:rPr>
              <a:t>Festpreis · Terminplan · eine Rechnung</a:t>
            </a:r>
            <a:endParaRPr lang="de-DE" sz="12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04 · FÜR WEN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Vor allem Hausverwaltungen, 60 km rund um Kassel.</a:t>
            </a:r>
            <a:endParaRPr lang="de-DE" sz="3000" dirty="0"/>
          </a:p>
        </p:txBody>
      </p:sp>
      <p:sp>
        <p:nvSpPr>
          <p:cNvPr id="4" name="Diagramm Titel"/>
          <p:cNvSpPr txBox="1"/>
          <p:nvPr/>
        </p:nvSpPr>
        <p:spPr>
          <a:xfrm>
            <a:off x="731520" y="2212848"/>
            <a:ext cx="5852160" cy="310896"/>
          </a:xfrm>
          <a:prstGeom prst="rect">
            <a:avLst/>
          </a:prstGeom>
          <a:noFill/>
          <a:ln/>
        </p:spPr>
        <p:txBody>
          <a:bodyPr wrap="square" lIns="0" tIns="0" rIns="0" bIns="0" rtlCol="0" anchor="t"/>
          <a:lstStyle/>
          <a:p>
            <a:pPr algn="l" indent="0" marL="0">
              <a:buNone/>
            </a:pPr>
            <a:r>
              <a:rPr lang="de-DE" altLang="en-US" sz="1400" b="1" dirty="0">
                <a:solidFill>
                  <a:schemeClr val="tx2"/>
                </a:solidFill>
              </a:rPr>
              <a:t>Umsatz 2025 nach Kundengruppe, in Prozent</a:t>
            </a:r>
            <a:endParaRPr lang="de-DE" sz="1400" dirty="0"/>
          </a:p>
        </p:txBody>
      </p:sp>
      <p:graphicFrame>
        <p:nvGraphicFramePr>
          <p:cNvPr id="5" name="Diagramm Kundengruppen" descr="Balkendiagramm mit Beispielzahlen: Umsatz nach Kundengruppe in Prozent"/>
          <p:cNvGraphicFramePr/>
          <p:nvPr/>
        </p:nvGraphicFramePr>
        <p:xfrm>
          <a:off x="640080" y="2606040"/>
          <a:ext cx="5943600" cy="3154680"/>
        </p:xfrm>
        <a:graphic xmlns:a="http://schemas.openxmlformats.org/drawingml/2006/main">
          <a:graphicData uri="http://schemas.openxmlformats.org/drawingml/2006/chart">
            <c:chart xmlns:c="http://schemas.openxmlformats.org/drawingml/2006/chart" r:id="rId1"/>
          </a:graphicData>
        </a:graphic>
      </p:graphicFrame>
      <p:sp>
        <p:nvSpPr>
          <p:cNvPr id="6" name="Diagramm Hinweis"/>
          <p:cNvSpPr txBox="1"/>
          <p:nvPr/>
        </p:nvSpPr>
        <p:spPr>
          <a:xfrm>
            <a:off x="731520" y="5870448"/>
            <a:ext cx="5852160"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Beispielzahlen. Deine Zahlen: Rechtsklick auf das Diagramm &gt; Daten bearbeiten.</a:t>
            </a:r>
            <a:endParaRPr lang="de-DE" sz="1100" dirty="0"/>
          </a:p>
        </p:txBody>
      </p:sp>
      <p:sp>
        <p:nvSpPr>
          <p:cNvPr id="7" name="Zielgruppe 1 Bezeichnung"/>
          <p:cNvSpPr txBox="1"/>
          <p:nvPr/>
        </p:nvSpPr>
        <p:spPr>
          <a:xfrm>
            <a:off x="7086600" y="2240280"/>
            <a:ext cx="4373575"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EINSATZGEBIET</a:t>
            </a:r>
            <a:endParaRPr lang="de-DE" sz="1100" dirty="0"/>
          </a:p>
        </p:txBody>
      </p:sp>
      <p:sp>
        <p:nvSpPr>
          <p:cNvPr id="8" name="Zielgruppe 1"/>
          <p:cNvSpPr txBox="1"/>
          <p:nvPr/>
        </p:nvSpPr>
        <p:spPr>
          <a:xfrm>
            <a:off x="7086600" y="2532888"/>
            <a:ext cx="4373575" cy="731520"/>
          </a:xfrm>
          <a:prstGeom prst="rect">
            <a:avLst/>
          </a:prstGeom>
          <a:noFill/>
          <a:ln/>
        </p:spPr>
        <p:txBody>
          <a:bodyPr wrap="square" lIns="0" tIns="0" rIns="0" bIns="0" rtlCol="0" anchor="t"/>
          <a:lstStyle/>
          <a:p>
            <a:pPr algn="l" indent="0" marL="0">
              <a:lnSpc>
                <a:spcPct val="106000"/>
              </a:lnSpc>
              <a:buNone/>
            </a:pPr>
            <a:r>
              <a:rPr lang="de-DE" altLang="en-US" sz="1500" dirty="0">
                <a:solidFill>
                  <a:schemeClr val="tx2"/>
                </a:solidFill>
              </a:rPr>
              <a:t>Kassel und 60 km Umkreis, Notdienst bis 40 km.</a:t>
            </a:r>
            <a:endParaRPr lang="de-DE" sz="1500" dirty="0"/>
          </a:p>
        </p:txBody>
      </p:sp>
      <p:sp>
        <p:nvSpPr>
          <p:cNvPr id="9" name="Shape 6"/>
          <p:cNvSpPr/>
          <p:nvPr/>
        </p:nvSpPr>
        <p:spPr>
          <a:xfrm>
            <a:off x="7086600" y="3319272"/>
            <a:ext cx="4373575" cy="0"/>
          </a:xfrm>
          <a:prstGeom prst="line">
            <a:avLst/>
          </a:prstGeom>
          <a:noFill/>
          <a:ln w="9525">
            <a:solidFill>
              <a:srgbClr val="E3E1EA"/>
            </a:solidFill>
            <a:prstDash val="solid"/>
          </a:ln>
        </p:spPr>
      </p:sp>
      <p:sp>
        <p:nvSpPr>
          <p:cNvPr id="10" name="Zielgruppe 2 Bezeichnung"/>
          <p:cNvSpPr txBox="1"/>
          <p:nvPr/>
        </p:nvSpPr>
        <p:spPr>
          <a:xfrm>
            <a:off x="7086600" y="3483864"/>
            <a:ext cx="4373575"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TYPISCHE KUNDEN</a:t>
            </a:r>
            <a:endParaRPr lang="de-DE" sz="1100" dirty="0"/>
          </a:p>
        </p:txBody>
      </p:sp>
      <p:sp>
        <p:nvSpPr>
          <p:cNvPr id="11" name="Zielgruppe 2"/>
          <p:cNvSpPr txBox="1"/>
          <p:nvPr/>
        </p:nvSpPr>
        <p:spPr>
          <a:xfrm>
            <a:off x="7086600" y="3776472"/>
            <a:ext cx="4373575" cy="731520"/>
          </a:xfrm>
          <a:prstGeom prst="rect">
            <a:avLst/>
          </a:prstGeom>
          <a:noFill/>
          <a:ln/>
        </p:spPr>
        <p:txBody>
          <a:bodyPr wrap="square" lIns="0" tIns="0" rIns="0" bIns="0" rtlCol="0" anchor="t"/>
          <a:lstStyle/>
          <a:p>
            <a:pPr algn="l" indent="0" marL="0">
              <a:lnSpc>
                <a:spcPct val="106000"/>
              </a:lnSpc>
              <a:buNone/>
            </a:pPr>
            <a:r>
              <a:rPr lang="de-DE" altLang="en-US" sz="1500" dirty="0">
                <a:solidFill>
                  <a:schemeClr val="tx2"/>
                </a:solidFill>
              </a:rPr>
              <a:t>Hausverwaltungen ab 50 Wohnungen, Gewerbe mit eigener Haustechnik, Schulen und Kitas.</a:t>
            </a:r>
            <a:endParaRPr lang="de-DE" sz="1500" dirty="0"/>
          </a:p>
        </p:txBody>
      </p:sp>
      <p:sp>
        <p:nvSpPr>
          <p:cNvPr id="12" name="Shape 9"/>
          <p:cNvSpPr/>
          <p:nvPr/>
        </p:nvSpPr>
        <p:spPr>
          <a:xfrm>
            <a:off x="7086600" y="4562856"/>
            <a:ext cx="4373575" cy="0"/>
          </a:xfrm>
          <a:prstGeom prst="line">
            <a:avLst/>
          </a:prstGeom>
          <a:noFill/>
          <a:ln w="9525">
            <a:solidFill>
              <a:srgbClr val="E3E1EA"/>
            </a:solidFill>
            <a:prstDash val="solid"/>
          </a:ln>
        </p:spPr>
      </p:sp>
      <p:sp>
        <p:nvSpPr>
          <p:cNvPr id="13" name="Zielgruppe 3 Bezeichnung"/>
          <p:cNvSpPr txBox="1"/>
          <p:nvPr/>
        </p:nvSpPr>
        <p:spPr>
          <a:xfrm>
            <a:off x="7086600" y="4727448"/>
            <a:ext cx="4373575" cy="256032"/>
          </a:xfrm>
          <a:prstGeom prst="rect">
            <a:avLst/>
          </a:prstGeom>
          <a:noFill/>
          <a:ln/>
        </p:spPr>
        <p:txBody>
          <a:bodyPr wrap="square" lIns="0" tIns="0" rIns="0" bIns="0" rtlCol="0" anchor="t"/>
          <a:lstStyle/>
          <a:p>
            <a:pPr algn="l" indent="0" marL="0">
              <a:buNone/>
            </a:pPr>
            <a:r>
              <a:rPr lang="de-DE" altLang="en-US" sz="1100" b="1" spc="150" kern="0" dirty="0">
                <a:solidFill>
                  <a:srgbClr val="6B687A"/>
                </a:solidFill>
              </a:rPr>
              <a:t>NICHT UNSER FELD</a:t>
            </a:r>
            <a:endParaRPr lang="de-DE" sz="1100" dirty="0"/>
          </a:p>
        </p:txBody>
      </p:sp>
      <p:sp>
        <p:nvSpPr>
          <p:cNvPr id="14" name="Zielgruppe 3"/>
          <p:cNvSpPr txBox="1"/>
          <p:nvPr/>
        </p:nvSpPr>
        <p:spPr>
          <a:xfrm>
            <a:off x="7086600" y="5020056"/>
            <a:ext cx="4373575" cy="731520"/>
          </a:xfrm>
          <a:prstGeom prst="rect">
            <a:avLst/>
          </a:prstGeom>
          <a:noFill/>
          <a:ln/>
        </p:spPr>
        <p:txBody>
          <a:bodyPr wrap="square" lIns="0" tIns="0" rIns="0" bIns="0" rtlCol="0" anchor="t"/>
          <a:lstStyle/>
          <a:p>
            <a:pPr algn="l" indent="0" marL="0">
              <a:lnSpc>
                <a:spcPct val="106000"/>
              </a:lnSpc>
              <a:buNone/>
            </a:pPr>
            <a:r>
              <a:rPr lang="de-DE" altLang="en-US" sz="1500" dirty="0">
                <a:solidFill>
                  <a:schemeClr val="tx2"/>
                </a:solidFill>
              </a:rPr>
              <a:t>Neubauten über 5 Mio. € Bausumme und Kleinreparaturen ohne Wartungsvertrag.</a:t>
            </a:r>
            <a:endParaRPr lang="de-DE" sz="15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05 · SO ARBEITEN WIR</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Von der Anfrage zum Festpreis in fünf Arbeitstagen.</a:t>
            </a:r>
            <a:endParaRPr lang="de-DE" sz="3000" dirty="0"/>
          </a:p>
        </p:txBody>
      </p:sp>
      <p:sp>
        <p:nvSpPr>
          <p:cNvPr id="4" name="Zeitachse"/>
          <p:cNvSpPr/>
          <p:nvPr/>
        </p:nvSpPr>
        <p:spPr>
          <a:xfrm>
            <a:off x="731520" y="2640787"/>
            <a:ext cx="10728655" cy="21946"/>
          </a:xfrm>
          <a:prstGeom prst="rect">
            <a:avLst/>
          </a:prstGeom>
          <a:solidFill>
            <a:schemeClr val="accent1">
              <a:alpha val="35000"/>
            </a:schemeClr>
          </a:solidFill>
          <a:ln/>
        </p:spPr>
      </p:sp>
      <p:sp>
        <p:nvSpPr>
          <p:cNvPr id="5" name="Schritt 1 Punkt"/>
          <p:cNvSpPr/>
          <p:nvPr/>
        </p:nvSpPr>
        <p:spPr>
          <a:xfrm>
            <a:off x="731520" y="2532888"/>
            <a:ext cx="237744" cy="237744"/>
          </a:xfrm>
          <a:prstGeom prst="ellipse">
            <a:avLst/>
          </a:prstGeom>
          <a:solidFill>
            <a:schemeClr val="accent1"/>
          </a:solidFill>
          <a:ln/>
        </p:spPr>
      </p:sp>
      <p:sp>
        <p:nvSpPr>
          <p:cNvPr id="6" name="Schritt 1 Zeitpunkt"/>
          <p:cNvSpPr txBox="1"/>
          <p:nvPr/>
        </p:nvSpPr>
        <p:spPr>
          <a:xfrm>
            <a:off x="731520" y="2971800"/>
            <a:ext cx="2407844"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TAG 1</a:t>
            </a:r>
            <a:endParaRPr lang="de-DE" sz="1200" dirty="0"/>
          </a:p>
        </p:txBody>
      </p:sp>
      <p:sp>
        <p:nvSpPr>
          <p:cNvPr id="7" name="Schritt 1"/>
          <p:cNvSpPr txBox="1"/>
          <p:nvPr/>
        </p:nvSpPr>
        <p:spPr>
          <a:xfrm>
            <a:off x="731520" y="3291840"/>
            <a:ext cx="2407844"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Anruf oder Mail</a:t>
            </a:r>
            <a:endParaRPr lang="de-DE" sz="1900" dirty="0"/>
          </a:p>
        </p:txBody>
      </p:sp>
      <p:sp>
        <p:nvSpPr>
          <p:cNvPr id="8" name="Schritt 1 Text"/>
          <p:cNvSpPr txBox="1"/>
          <p:nvPr/>
        </p:nvSpPr>
        <p:spPr>
          <a:xfrm>
            <a:off x="731520" y="3749040"/>
            <a:ext cx="2316404" cy="1097280"/>
          </a:xfrm>
          <a:prstGeom prst="rect">
            <a:avLst/>
          </a:prstGeom>
          <a:noFill/>
          <a:ln/>
        </p:spPr>
        <p:txBody>
          <a:bodyPr wrap="square" lIns="0" tIns="0" rIns="0" bIns="0" rtlCol="0" anchor="t"/>
          <a:lstStyle/>
          <a:p>
            <a:pPr algn="l" indent="0" marL="0">
              <a:lnSpc>
                <a:spcPct val="108000"/>
              </a:lnSpc>
              <a:buNone/>
            </a:pPr>
            <a:r>
              <a:rPr lang="de-DE" altLang="en-US" sz="1400" dirty="0">
                <a:solidFill>
                  <a:schemeClr val="tx2"/>
                </a:solidFill>
              </a:rPr>
              <a:t>Werktags von 7 bis 18 Uhr erreichen Sie einen Menschen, keine Warteschleife.</a:t>
            </a:r>
            <a:endParaRPr lang="de-DE" sz="1400" dirty="0"/>
          </a:p>
        </p:txBody>
      </p:sp>
      <p:sp>
        <p:nvSpPr>
          <p:cNvPr id="9" name="Schritt 2 Punkt"/>
          <p:cNvSpPr/>
          <p:nvPr/>
        </p:nvSpPr>
        <p:spPr>
          <a:xfrm>
            <a:off x="3505124" y="2532888"/>
            <a:ext cx="237744" cy="237744"/>
          </a:xfrm>
          <a:prstGeom prst="ellipse">
            <a:avLst/>
          </a:prstGeom>
          <a:solidFill>
            <a:schemeClr val="accent1"/>
          </a:solidFill>
          <a:ln/>
        </p:spPr>
      </p:sp>
      <p:sp>
        <p:nvSpPr>
          <p:cNvPr id="10" name="Schritt 2 Zeitpunkt"/>
          <p:cNvSpPr txBox="1"/>
          <p:nvPr/>
        </p:nvSpPr>
        <p:spPr>
          <a:xfrm>
            <a:off x="3505124" y="2971800"/>
            <a:ext cx="2407844"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BINNEN 48 STD.</a:t>
            </a:r>
            <a:endParaRPr lang="de-DE" sz="1200" dirty="0"/>
          </a:p>
        </p:txBody>
      </p:sp>
      <p:sp>
        <p:nvSpPr>
          <p:cNvPr id="11" name="Schritt 2"/>
          <p:cNvSpPr txBox="1"/>
          <p:nvPr/>
        </p:nvSpPr>
        <p:spPr>
          <a:xfrm>
            <a:off x="3505124" y="3291840"/>
            <a:ext cx="2407844"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Termin vor Ort</a:t>
            </a:r>
            <a:endParaRPr lang="de-DE" sz="1900" dirty="0"/>
          </a:p>
        </p:txBody>
      </p:sp>
      <p:sp>
        <p:nvSpPr>
          <p:cNvPr id="12" name="Schritt 2 Text"/>
          <p:cNvSpPr txBox="1"/>
          <p:nvPr/>
        </p:nvSpPr>
        <p:spPr>
          <a:xfrm>
            <a:off x="3505124" y="3749040"/>
            <a:ext cx="2316404" cy="1097280"/>
          </a:xfrm>
          <a:prstGeom prst="rect">
            <a:avLst/>
          </a:prstGeom>
          <a:noFill/>
          <a:ln/>
        </p:spPr>
        <p:txBody>
          <a:bodyPr wrap="square" lIns="0" tIns="0" rIns="0" bIns="0" rtlCol="0" anchor="t"/>
          <a:lstStyle/>
          <a:p>
            <a:pPr algn="l" indent="0" marL="0">
              <a:lnSpc>
                <a:spcPct val="108000"/>
              </a:lnSpc>
              <a:buNone/>
            </a:pPr>
            <a:r>
              <a:rPr lang="de-DE" altLang="en-US" sz="1400" dirty="0">
                <a:solidFill>
                  <a:schemeClr val="tx2"/>
                </a:solidFill>
              </a:rPr>
              <a:t>Ein Meister sieht sich die Anlage an und dokumentiert, was er vorfindet.</a:t>
            </a:r>
            <a:endParaRPr lang="de-DE" sz="1400" dirty="0"/>
          </a:p>
        </p:txBody>
      </p:sp>
      <p:sp>
        <p:nvSpPr>
          <p:cNvPr id="13" name="Schritt 3 Punkt"/>
          <p:cNvSpPr/>
          <p:nvPr/>
        </p:nvSpPr>
        <p:spPr>
          <a:xfrm>
            <a:off x="6278728" y="2532888"/>
            <a:ext cx="237744" cy="237744"/>
          </a:xfrm>
          <a:prstGeom prst="ellipse">
            <a:avLst/>
          </a:prstGeom>
          <a:solidFill>
            <a:schemeClr val="accent1"/>
          </a:solidFill>
          <a:ln/>
        </p:spPr>
      </p:sp>
      <p:sp>
        <p:nvSpPr>
          <p:cNvPr id="14" name="Schritt 3 Zeitpunkt"/>
          <p:cNvSpPr txBox="1"/>
          <p:nvPr/>
        </p:nvSpPr>
        <p:spPr>
          <a:xfrm>
            <a:off x="6278728" y="2971800"/>
            <a:ext cx="2407844"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BINNEN 5 TAGEN</a:t>
            </a:r>
            <a:endParaRPr lang="de-DE" sz="1200" dirty="0"/>
          </a:p>
        </p:txBody>
      </p:sp>
      <p:sp>
        <p:nvSpPr>
          <p:cNvPr id="15" name="Schritt 3"/>
          <p:cNvSpPr txBox="1"/>
          <p:nvPr/>
        </p:nvSpPr>
        <p:spPr>
          <a:xfrm>
            <a:off x="6278728" y="3291840"/>
            <a:ext cx="2407844"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Festpreisangebot</a:t>
            </a:r>
            <a:endParaRPr lang="de-DE" sz="1900" dirty="0"/>
          </a:p>
        </p:txBody>
      </p:sp>
      <p:sp>
        <p:nvSpPr>
          <p:cNvPr id="16" name="Schritt 3 Text"/>
          <p:cNvSpPr txBox="1"/>
          <p:nvPr/>
        </p:nvSpPr>
        <p:spPr>
          <a:xfrm>
            <a:off x="6278728" y="3749040"/>
            <a:ext cx="2316404" cy="1097280"/>
          </a:xfrm>
          <a:prstGeom prst="rect">
            <a:avLst/>
          </a:prstGeom>
          <a:noFill/>
          <a:ln/>
        </p:spPr>
        <p:txBody>
          <a:bodyPr wrap="square" lIns="0" tIns="0" rIns="0" bIns="0" rtlCol="0" anchor="t"/>
          <a:lstStyle/>
          <a:p>
            <a:pPr algn="l" indent="0" marL="0">
              <a:lnSpc>
                <a:spcPct val="108000"/>
              </a:lnSpc>
              <a:buNone/>
            </a:pPr>
            <a:r>
              <a:rPr lang="de-DE" altLang="en-US" sz="1400" dirty="0">
                <a:solidFill>
                  <a:schemeClr val="tx2"/>
                </a:solidFill>
              </a:rPr>
              <a:t>Ein Preis für alle Gewerke, mit Terminplan und Ansprechpartner.</a:t>
            </a:r>
            <a:endParaRPr lang="de-DE" sz="1400" dirty="0"/>
          </a:p>
        </p:txBody>
      </p:sp>
      <p:sp>
        <p:nvSpPr>
          <p:cNvPr id="17" name="Schritt 4 Punkt"/>
          <p:cNvSpPr/>
          <p:nvPr/>
        </p:nvSpPr>
        <p:spPr>
          <a:xfrm>
            <a:off x="9052331" y="2532888"/>
            <a:ext cx="237744" cy="237744"/>
          </a:xfrm>
          <a:prstGeom prst="ellipse">
            <a:avLst/>
          </a:prstGeom>
          <a:solidFill>
            <a:schemeClr val="accent1"/>
          </a:solidFill>
          <a:ln/>
        </p:spPr>
      </p:sp>
      <p:sp>
        <p:nvSpPr>
          <p:cNvPr id="18" name="Schritt 4 Zeitpunkt"/>
          <p:cNvSpPr txBox="1"/>
          <p:nvPr/>
        </p:nvSpPr>
        <p:spPr>
          <a:xfrm>
            <a:off x="9052331" y="2971800"/>
            <a:ext cx="2407844"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AB DANN</a:t>
            </a:r>
            <a:endParaRPr lang="de-DE" sz="1200" dirty="0"/>
          </a:p>
        </p:txBody>
      </p:sp>
      <p:sp>
        <p:nvSpPr>
          <p:cNvPr id="19" name="Schritt 4"/>
          <p:cNvSpPr txBox="1"/>
          <p:nvPr/>
        </p:nvSpPr>
        <p:spPr>
          <a:xfrm>
            <a:off x="9052331" y="3291840"/>
            <a:ext cx="2407844"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Feste Bauleitung</a:t>
            </a:r>
            <a:endParaRPr lang="de-DE" sz="1900" dirty="0"/>
          </a:p>
        </p:txBody>
      </p:sp>
      <p:sp>
        <p:nvSpPr>
          <p:cNvPr id="20" name="Schritt 4 Text"/>
          <p:cNvSpPr txBox="1"/>
          <p:nvPr/>
        </p:nvSpPr>
        <p:spPr>
          <a:xfrm>
            <a:off x="9052331" y="3749040"/>
            <a:ext cx="2316404" cy="1097280"/>
          </a:xfrm>
          <a:prstGeom prst="rect">
            <a:avLst/>
          </a:prstGeom>
          <a:noFill/>
          <a:ln/>
        </p:spPr>
        <p:txBody>
          <a:bodyPr wrap="square" lIns="0" tIns="0" rIns="0" bIns="0" rtlCol="0" anchor="t"/>
          <a:lstStyle/>
          <a:p>
            <a:pPr algn="l" indent="0" marL="0">
              <a:lnSpc>
                <a:spcPct val="108000"/>
              </a:lnSpc>
              <a:buNone/>
            </a:pPr>
            <a:r>
              <a:rPr lang="de-DE" altLang="en-US" sz="1400" dirty="0">
                <a:solidFill>
                  <a:schemeClr val="tx2"/>
                </a:solidFill>
              </a:rPr>
              <a:t>Eine Person koordiniert alle Gewerke bis zur Abnahme.</a:t>
            </a:r>
            <a:endParaRPr lang="de-DE" sz="1400" dirty="0"/>
          </a:p>
        </p:txBody>
      </p:sp>
      <p:sp>
        <p:nvSpPr>
          <p:cNvPr id="21" name="Servicezahlen Fläche"/>
          <p:cNvSpPr/>
          <p:nvPr/>
        </p:nvSpPr>
        <p:spPr>
          <a:xfrm>
            <a:off x="731520" y="5138928"/>
            <a:ext cx="10728655" cy="914400"/>
          </a:xfrm>
          <a:prstGeom prst="roundRect">
            <a:avLst>
              <a:gd name="adj" fmla="val 12000"/>
            </a:avLst>
          </a:prstGeom>
          <a:solidFill>
            <a:schemeClr val="bg2"/>
          </a:solidFill>
          <a:ln/>
        </p:spPr>
      </p:sp>
      <p:sp>
        <p:nvSpPr>
          <p:cNvPr id="22" name="Servicezahl 1 Bezeichnung"/>
          <p:cNvSpPr txBox="1"/>
          <p:nvPr/>
        </p:nvSpPr>
        <p:spPr>
          <a:xfrm>
            <a:off x="1097280"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NOTDIENST VOR ORT</a:t>
            </a:r>
            <a:endParaRPr lang="de-DE" sz="1100" dirty="0"/>
          </a:p>
        </p:txBody>
      </p:sp>
      <p:sp>
        <p:nvSpPr>
          <p:cNvPr id="23" name="Servicezahl 1"/>
          <p:cNvSpPr txBox="1"/>
          <p:nvPr/>
        </p:nvSpPr>
        <p:spPr>
          <a:xfrm>
            <a:off x="1097280"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in 4 Std.</a:t>
            </a:r>
            <a:endParaRPr lang="de-DE" sz="1900" dirty="0"/>
          </a:p>
        </p:txBody>
      </p:sp>
      <p:sp>
        <p:nvSpPr>
          <p:cNvPr id="24" name="Servicezahl 2 Bezeichnung"/>
          <p:cNvSpPr txBox="1"/>
          <p:nvPr/>
        </p:nvSpPr>
        <p:spPr>
          <a:xfrm>
            <a:off x="4825898"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ANGEBOT</a:t>
            </a:r>
            <a:endParaRPr lang="de-DE" sz="1100" dirty="0"/>
          </a:p>
        </p:txBody>
      </p:sp>
      <p:sp>
        <p:nvSpPr>
          <p:cNvPr id="25" name="Servicezahl 2"/>
          <p:cNvSpPr txBox="1"/>
          <p:nvPr/>
        </p:nvSpPr>
        <p:spPr>
          <a:xfrm>
            <a:off x="4825898"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in 5 Arbeitstagen</a:t>
            </a:r>
            <a:endParaRPr lang="de-DE" sz="1900" dirty="0"/>
          </a:p>
        </p:txBody>
      </p:sp>
      <p:sp>
        <p:nvSpPr>
          <p:cNvPr id="26" name="Servicezahl 3 Bezeichnung"/>
          <p:cNvSpPr txBox="1"/>
          <p:nvPr/>
        </p:nvSpPr>
        <p:spPr>
          <a:xfrm>
            <a:off x="8554517"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WARTUNGSBERICHT</a:t>
            </a:r>
            <a:endParaRPr lang="de-DE" sz="1100" dirty="0"/>
          </a:p>
        </p:txBody>
      </p:sp>
      <p:sp>
        <p:nvSpPr>
          <p:cNvPr id="27" name="Servicezahl 3"/>
          <p:cNvSpPr txBox="1"/>
          <p:nvPr/>
        </p:nvSpPr>
        <p:spPr>
          <a:xfrm>
            <a:off x="8554517"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nach 24 Std.</a:t>
            </a:r>
            <a:endParaRPr lang="de-DE" sz="19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06 · WAS UNS UNTERSCHEIDET</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Drei Dinge, die Sie bei uns nachprüfen können.</a:t>
            </a:r>
            <a:endParaRPr lang="de-DE" sz="3000" dirty="0"/>
          </a:p>
        </p:txBody>
      </p:sp>
      <p:sp>
        <p:nvSpPr>
          <p:cNvPr id="4" name="Shape 2"/>
          <p:cNvSpPr/>
          <p:nvPr/>
        </p:nvSpPr>
        <p:spPr>
          <a:xfrm>
            <a:off x="731520" y="2514600"/>
            <a:ext cx="3271418" cy="0"/>
          </a:xfrm>
          <a:prstGeom prst="line">
            <a:avLst/>
          </a:prstGeom>
          <a:noFill/>
          <a:ln w="9525">
            <a:solidFill>
              <a:srgbClr val="E3E1EA"/>
            </a:solidFill>
            <a:prstDash val="solid"/>
          </a:ln>
        </p:spPr>
      </p:sp>
      <p:sp>
        <p:nvSpPr>
          <p:cNvPr id="5" name="Unterschied 1 Zahl"/>
          <p:cNvSpPr txBox="1"/>
          <p:nvPr/>
        </p:nvSpPr>
        <p:spPr>
          <a:xfrm>
            <a:off x="731520" y="2724912"/>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365 Tage</a:t>
            </a:r>
            <a:endParaRPr lang="de-DE" sz="4400" dirty="0"/>
          </a:p>
        </p:txBody>
      </p:sp>
      <p:sp>
        <p:nvSpPr>
          <p:cNvPr id="6" name="Unterschied 1"/>
          <p:cNvSpPr txBox="1"/>
          <p:nvPr/>
        </p:nvSpPr>
        <p:spPr>
          <a:xfrm>
            <a:off x="731520" y="3611880"/>
            <a:ext cx="3271418" cy="73152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Notdienst mit eigenen Leuten</a:t>
            </a:r>
            <a:endParaRPr lang="de-DE" sz="1900" dirty="0"/>
          </a:p>
        </p:txBody>
      </p:sp>
      <p:sp>
        <p:nvSpPr>
          <p:cNvPr id="7" name="Unterschied 1 Beleg"/>
          <p:cNvSpPr txBox="1"/>
          <p:nvPr/>
        </p:nvSpPr>
        <p:spPr>
          <a:xfrm>
            <a:off x="731520" y="4389120"/>
            <a:ext cx="3271418" cy="118872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Kein Subunternehmer: Wer nachts kommt, kennt Ihre Anlage aus der Wartung.</a:t>
            </a:r>
            <a:endParaRPr lang="de-DE" sz="1500" dirty="0"/>
          </a:p>
        </p:txBody>
      </p:sp>
      <p:sp>
        <p:nvSpPr>
          <p:cNvPr id="8" name="Shape 6"/>
          <p:cNvSpPr/>
          <p:nvPr/>
        </p:nvSpPr>
        <p:spPr>
          <a:xfrm>
            <a:off x="4460138" y="2514600"/>
            <a:ext cx="3271418" cy="0"/>
          </a:xfrm>
          <a:prstGeom prst="line">
            <a:avLst/>
          </a:prstGeom>
          <a:noFill/>
          <a:ln w="9525">
            <a:solidFill>
              <a:srgbClr val="E3E1EA"/>
            </a:solidFill>
            <a:prstDash val="solid"/>
          </a:ln>
        </p:spPr>
      </p:sp>
      <p:sp>
        <p:nvSpPr>
          <p:cNvPr id="9" name="Unterschied 2 Zahl"/>
          <p:cNvSpPr txBox="1"/>
          <p:nvPr/>
        </p:nvSpPr>
        <p:spPr>
          <a:xfrm>
            <a:off x="4460138" y="2724912"/>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3 Gewerke</a:t>
            </a:r>
            <a:endParaRPr lang="de-DE" sz="4400" dirty="0"/>
          </a:p>
        </p:txBody>
      </p:sp>
      <p:sp>
        <p:nvSpPr>
          <p:cNvPr id="10" name="Unterschied 2"/>
          <p:cNvSpPr txBox="1"/>
          <p:nvPr/>
        </p:nvSpPr>
        <p:spPr>
          <a:xfrm>
            <a:off x="4460138" y="3611880"/>
            <a:ext cx="3271418" cy="73152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Heizung, Sanitär, Elektro</a:t>
            </a:r>
            <a:endParaRPr lang="de-DE" sz="1900" dirty="0"/>
          </a:p>
        </p:txBody>
      </p:sp>
      <p:sp>
        <p:nvSpPr>
          <p:cNvPr id="11" name="Unterschied 2 Beleg"/>
          <p:cNvSpPr txBox="1"/>
          <p:nvPr/>
        </p:nvSpPr>
        <p:spPr>
          <a:xfrm>
            <a:off x="4460138" y="4389120"/>
            <a:ext cx="3271418" cy="118872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Eine Bauleitung, ein Angebot, eine Rechnung. Fliesen und Maler kommen von festen Partnern.</a:t>
            </a:r>
            <a:endParaRPr lang="de-DE" sz="1500" dirty="0"/>
          </a:p>
        </p:txBody>
      </p:sp>
      <p:sp>
        <p:nvSpPr>
          <p:cNvPr id="12" name="Shape 10"/>
          <p:cNvSpPr/>
          <p:nvPr/>
        </p:nvSpPr>
        <p:spPr>
          <a:xfrm>
            <a:off x="8188757" y="2514600"/>
            <a:ext cx="3271418" cy="0"/>
          </a:xfrm>
          <a:prstGeom prst="line">
            <a:avLst/>
          </a:prstGeom>
          <a:noFill/>
          <a:ln w="9525">
            <a:solidFill>
              <a:srgbClr val="E3E1EA"/>
            </a:solidFill>
            <a:prstDash val="solid"/>
          </a:ln>
        </p:spPr>
      </p:sp>
      <p:sp>
        <p:nvSpPr>
          <p:cNvPr id="13" name="Unterschied 3 Zahl"/>
          <p:cNvSpPr txBox="1"/>
          <p:nvPr/>
        </p:nvSpPr>
        <p:spPr>
          <a:xfrm>
            <a:off x="8188757" y="2724912"/>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24 Std.</a:t>
            </a:r>
            <a:endParaRPr lang="de-DE" sz="4400" dirty="0"/>
          </a:p>
        </p:txBody>
      </p:sp>
      <p:sp>
        <p:nvSpPr>
          <p:cNvPr id="14" name="Unterschied 3"/>
          <p:cNvSpPr txBox="1"/>
          <p:nvPr/>
        </p:nvSpPr>
        <p:spPr>
          <a:xfrm>
            <a:off x="8188757" y="3611880"/>
            <a:ext cx="3271418" cy="73152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Wartungsbericht mit Fotos</a:t>
            </a:r>
            <a:endParaRPr lang="de-DE" sz="1900" dirty="0"/>
          </a:p>
        </p:txBody>
      </p:sp>
      <p:sp>
        <p:nvSpPr>
          <p:cNvPr id="15" name="Unterschied 3 Beleg"/>
          <p:cNvSpPr txBox="1"/>
          <p:nvPr/>
        </p:nvSpPr>
        <p:spPr>
          <a:xfrm>
            <a:off x="8188757" y="4389120"/>
            <a:ext cx="3271418" cy="118872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Messwerte und Fotos am Tag nach der Wartung, für Ihre Unterlagen und die Eigentümer.</a:t>
            </a:r>
            <a:endParaRPr lang="de-DE" sz="15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07 · REFERENZEN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Rund 300 Kunden, 60 % davon seit mehr als fünf Jahren.</a:t>
            </a:r>
            <a:endParaRPr lang="de-DE" sz="3000" dirty="0"/>
          </a:p>
        </p:txBody>
      </p:sp>
      <p:graphicFrame>
        <p:nvGraphicFramePr>
          <p:cNvPr id="8" name="Tabelle Referenzen"/>
          <p:cNvGraphicFramePr>
            <a:graphicFrameLocks noGrp="1"/>
          </p:cNvGraphicFramePr>
          <p:nvPr>
            <p:extLst>
              <p:ext uri="{D42A27DB-BD31-4B8C-83A1-F6EECF244321}">
                <p14:modId xmlns:p14="http://schemas.microsoft.com/office/powerpoint/2010/main" val="1579011935"/>
              </p:ext>
            </p:extLst>
          </p:nvPr>
        </p:nvGraphicFramePr>
        <p:xfrm>
          <a:off x="731520" y="2240280"/>
          <a:ext cx="10728655" cy="914400"/>
        </p:xfrm>
        <a:graphic>
          <a:graphicData uri="http://schemas.openxmlformats.org/drawingml/2006/table">
            <a:tbl>
              <a:tblPr/>
              <a:tblGrid>
                <a:gridCol w="4114800"/>
                <a:gridCol w="1600200"/>
                <a:gridCol w="3822192"/>
                <a:gridCol w="1191463"/>
              </a:tblGrid>
              <a:tr h="475488">
                <a:tc>
                  <a:txBody>
                    <a:bodyPr/>
                    <a:lstStyle/>
                    <a:p>
                      <a:pPr algn="l" indent="0" marL="0">
                        <a:buNone/>
                      </a:pPr>
                      <a:r>
                        <a:rPr lang="de-DE" altLang="en-US" sz="1300" b="1" dirty="0">
                          <a:solidFill>
                            <a:schemeClr val="tx2"/>
                          </a:solidFill>
                        </a:rPr>
                        <a:t>Kunde</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chemeClr val="tx2"/>
                          </a:solidFill>
                        </a:rPr>
                        <a:t>Ort</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chemeClr val="tx2"/>
                          </a:solidFill>
                        </a:rPr>
                        <a:t>Leistung</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chemeClr val="tx2"/>
                          </a:solidFill>
                        </a:rPr>
                        <a:t>Kunde seit</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48640">
                <a:tc>
                  <a:txBody>
                    <a:bodyPr/>
                    <a:lstStyle/>
                    <a:p>
                      <a:pPr algn="l" indent="0" marL="0">
                        <a:buNone/>
                      </a:pPr>
                      <a:r>
                        <a:rPr lang="de-DE" altLang="en-US" sz="1450" dirty="0">
                          <a:solidFill>
                            <a:schemeClr val="tx2"/>
                          </a:solidFill>
                        </a:rPr>
                        <a:t>Wohnungsbaugenossenschaft, 640 Wohnungen</a:t>
                      </a:r>
                      <a:endParaRPr lang="de-DE" sz="145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Kassel</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Wartung und Notdienst für 48 Heizanlagen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2012</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48640">
                <a:tc>
                  <a:txBody>
                    <a:bodyPr/>
                    <a:lstStyle/>
                    <a:p>
                      <a:pPr algn="l" indent="0" marL="0">
                        <a:buNone/>
                      </a:pPr>
                      <a:r>
                        <a:rPr lang="de-DE" altLang="en-US" sz="1450" dirty="0">
                          <a:solidFill>
                            <a:schemeClr val="tx2"/>
                          </a:solidFill>
                        </a:rPr>
                        <a:t>Hausverwaltung, Wohnanlage mit 180 Wohnungen</a:t>
                      </a:r>
                      <a:endParaRPr lang="de-DE" sz="145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Baunatal</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Umbau auf Wärmepumpe mit Gas für Spitzen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2019</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48640">
                <a:tc>
                  <a:txBody>
                    <a:bodyPr/>
                    <a:lstStyle/>
                    <a:p>
                      <a:pPr algn="l" indent="0" marL="0">
                        <a:buNone/>
                      </a:pPr>
                      <a:r>
                        <a:rPr lang="de-DE" altLang="en-US" sz="1450" dirty="0">
                          <a:solidFill>
                            <a:schemeClr val="tx2"/>
                          </a:solidFill>
                        </a:rPr>
                        <a:t>Grundschule mit Sporthalle</a:t>
                      </a:r>
                      <a:endParaRPr lang="de-DE" sz="145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Vellmar</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Sanitärsanierung in den Sommerferien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2021</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48640">
                <a:tc>
                  <a:txBody>
                    <a:bodyPr/>
                    <a:lstStyle/>
                    <a:p>
                      <a:pPr algn="l" indent="0" marL="0">
                        <a:buNone/>
                      </a:pPr>
                      <a:r>
                        <a:rPr lang="de-DE" altLang="en-US" sz="1450" dirty="0">
                          <a:solidFill>
                            <a:schemeClr val="tx2"/>
                          </a:solidFill>
                        </a:rPr>
                        <a:t>Autohaus mit Werkstatt</a:t>
                      </a:r>
                      <a:endParaRPr lang="de-DE" sz="145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Kassel</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Heizung, Lüftung und Waschhalle</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2016</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48640">
                <a:tc>
                  <a:txBody>
                    <a:bodyPr/>
                    <a:lstStyle/>
                    <a:p>
                      <a:pPr algn="l" indent="0" marL="0">
                        <a:buNone/>
                      </a:pPr>
                      <a:r>
                        <a:rPr lang="de-DE" altLang="en-US" sz="1450" dirty="0">
                          <a:solidFill>
                            <a:schemeClr val="tx2"/>
                          </a:solidFill>
                        </a:rPr>
                        <a:t>Pflegeheim, 90 Plätze</a:t>
                      </a:r>
                      <a:endParaRPr lang="de-DE" sz="145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Fuldatal</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Trinkwasserhygiene und Wartung</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2018</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bl>
          </a:graphicData>
        </a:graphic>
      </p:graphicFrame>
      <p:sp>
        <p:nvSpPr>
          <p:cNvPr id="5" name="Hinweis Referenzen"/>
          <p:cNvSpPr txBox="1"/>
          <p:nvPr/>
        </p:nvSpPr>
        <p:spPr>
          <a:xfrm>
            <a:off x="731520" y="5870448"/>
            <a:ext cx="10728655" cy="256032"/>
          </a:xfrm>
          <a:prstGeom prst="rect">
            <a:avLst/>
          </a:prstGeom>
          <a:noFill/>
          <a:ln/>
        </p:spPr>
        <p:txBody>
          <a:bodyPr wrap="square" lIns="0" tIns="0" rIns="0" bIns="0" rtlCol="0" anchor="t"/>
          <a:lstStyle/>
          <a:p>
            <a:pPr algn="l" indent="0" marL="0">
              <a:buNone/>
            </a:pPr>
            <a:r>
              <a:rPr lang="de-DE" altLang="en-US" sz="1100" dirty="0">
                <a:solidFill>
                  <a:schemeClr val="tx2"/>
                </a:solidFill>
              </a:rPr>
              <a:t>Namen und Logos nur mit Zustimmung der Kunden. Weitere Zeilen: Rechtsklick in die Tabelle &gt; Einfügen.</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08 · FALLBEISPIEL</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Wohnanlage mit 180 Wohnungen: Heizkosten um 41 % gesenkt.</a:t>
            </a:r>
            <a:endParaRPr lang="de-DE" sz="3000" dirty="0"/>
          </a:p>
        </p:txBody>
      </p:sp>
      <p:sp>
        <p:nvSpPr>
          <p:cNvPr id="4" name="Fall AUSGANGSLAGE Bezeichnung"/>
          <p:cNvSpPr txBox="1"/>
          <p:nvPr/>
        </p:nvSpPr>
        <p:spPr>
          <a:xfrm>
            <a:off x="731520" y="2286000"/>
            <a:ext cx="4663440" cy="256032"/>
          </a:xfrm>
          <a:prstGeom prst="rect">
            <a:avLst/>
          </a:prstGeom>
          <a:noFill/>
          <a:ln/>
        </p:spPr>
        <p:txBody>
          <a:bodyPr wrap="square" lIns="0" tIns="0" rIns="0" bIns="0" rtlCol="0" anchor="t"/>
          <a:lstStyle/>
          <a:p>
            <a:pPr algn="l" indent="0" marL="0">
              <a:buNone/>
            </a:pPr>
            <a:r>
              <a:rPr lang="de-DE" altLang="en-US" sz="1100" b="1" spc="150" kern="0" dirty="0">
                <a:solidFill>
                  <a:srgbClr val="6B687A"/>
                </a:solidFill>
              </a:rPr>
              <a:t>AUSGANGSLAGE</a:t>
            </a:r>
            <a:endParaRPr lang="de-DE" sz="1100" dirty="0"/>
          </a:p>
        </p:txBody>
      </p:sp>
      <p:sp>
        <p:nvSpPr>
          <p:cNvPr id="5" name="Fall AUSGANGSLAGE"/>
          <p:cNvSpPr txBox="1"/>
          <p:nvPr/>
        </p:nvSpPr>
        <p:spPr>
          <a:xfrm>
            <a:off x="731520" y="2560320"/>
            <a:ext cx="4663440" cy="585216"/>
          </a:xfrm>
          <a:prstGeom prst="rect">
            <a:avLst/>
          </a:prstGeom>
          <a:noFill/>
          <a:ln/>
        </p:spPr>
        <p:txBody>
          <a:bodyPr wrap="square" lIns="0" tIns="0" rIns="0" bIns="0" rtlCol="0" anchor="t"/>
          <a:lstStyle/>
          <a:p>
            <a:pPr algn="l" indent="0" marL="0">
              <a:lnSpc>
                <a:spcPct val="106000"/>
              </a:lnSpc>
              <a:buNone/>
            </a:pPr>
            <a:r>
              <a:rPr lang="de-DE" altLang="en-US" sz="1450" dirty="0">
                <a:solidFill>
                  <a:schemeClr val="tx2"/>
                </a:solidFill>
              </a:rPr>
              <a:t>Zwei Gaskessel von 1996, jeden Winter Ausfälle, 212.000 € Heizkosten im Jahr.</a:t>
            </a:r>
            <a:endParaRPr lang="de-DE" sz="1450" dirty="0"/>
          </a:p>
        </p:txBody>
      </p:sp>
      <p:sp>
        <p:nvSpPr>
          <p:cNvPr id="6" name="Shape 4"/>
          <p:cNvSpPr/>
          <p:nvPr/>
        </p:nvSpPr>
        <p:spPr>
          <a:xfrm>
            <a:off x="731520" y="3182112"/>
            <a:ext cx="4663440" cy="0"/>
          </a:xfrm>
          <a:prstGeom prst="line">
            <a:avLst/>
          </a:prstGeom>
          <a:noFill/>
          <a:ln w="9525">
            <a:solidFill>
              <a:srgbClr val="E3E1EA"/>
            </a:solidFill>
            <a:prstDash val="solid"/>
          </a:ln>
        </p:spPr>
      </p:sp>
      <p:sp>
        <p:nvSpPr>
          <p:cNvPr id="7" name="Fall VORGEHEN Bezeichnung"/>
          <p:cNvSpPr txBox="1"/>
          <p:nvPr/>
        </p:nvSpPr>
        <p:spPr>
          <a:xfrm>
            <a:off x="731520" y="3310128"/>
            <a:ext cx="4663440" cy="256032"/>
          </a:xfrm>
          <a:prstGeom prst="rect">
            <a:avLst/>
          </a:prstGeom>
          <a:noFill/>
          <a:ln/>
        </p:spPr>
        <p:txBody>
          <a:bodyPr wrap="square" lIns="0" tIns="0" rIns="0" bIns="0" rtlCol="0" anchor="t"/>
          <a:lstStyle/>
          <a:p>
            <a:pPr algn="l" indent="0" marL="0">
              <a:buNone/>
            </a:pPr>
            <a:r>
              <a:rPr lang="de-DE" altLang="en-US" sz="1100" b="1" spc="150" kern="0" dirty="0">
                <a:solidFill>
                  <a:srgbClr val="6B687A"/>
                </a:solidFill>
              </a:rPr>
              <a:t>VORGEHEN</a:t>
            </a:r>
            <a:endParaRPr lang="de-DE" sz="1100" dirty="0"/>
          </a:p>
        </p:txBody>
      </p:sp>
      <p:sp>
        <p:nvSpPr>
          <p:cNvPr id="8" name="Fall VORGEHEN"/>
          <p:cNvSpPr txBox="1"/>
          <p:nvPr/>
        </p:nvSpPr>
        <p:spPr>
          <a:xfrm>
            <a:off x="731520" y="3584448"/>
            <a:ext cx="4663440" cy="585216"/>
          </a:xfrm>
          <a:prstGeom prst="rect">
            <a:avLst/>
          </a:prstGeom>
          <a:noFill/>
          <a:ln/>
        </p:spPr>
        <p:txBody>
          <a:bodyPr wrap="square" lIns="0" tIns="0" rIns="0" bIns="0" rtlCol="0" anchor="t"/>
          <a:lstStyle/>
          <a:p>
            <a:pPr algn="l" indent="0" marL="0">
              <a:lnSpc>
                <a:spcPct val="106000"/>
              </a:lnSpc>
              <a:buNone/>
            </a:pPr>
            <a:r>
              <a:rPr lang="de-DE" altLang="en-US" sz="1450" dirty="0">
                <a:solidFill>
                  <a:schemeClr val="tx2"/>
                </a:solidFill>
              </a:rPr>
              <a:t>Wärmepumpe plus Gaskessel für Spitzen, Umbau im Sommer 2023 bei laufendem Betrieb.</a:t>
            </a:r>
            <a:endParaRPr lang="de-DE" sz="1450" dirty="0"/>
          </a:p>
        </p:txBody>
      </p:sp>
      <p:sp>
        <p:nvSpPr>
          <p:cNvPr id="9" name="Shape 7"/>
          <p:cNvSpPr/>
          <p:nvPr/>
        </p:nvSpPr>
        <p:spPr>
          <a:xfrm>
            <a:off x="731520" y="4206240"/>
            <a:ext cx="4663440" cy="0"/>
          </a:xfrm>
          <a:prstGeom prst="line">
            <a:avLst/>
          </a:prstGeom>
          <a:noFill/>
          <a:ln w="9525">
            <a:solidFill>
              <a:srgbClr val="E3E1EA"/>
            </a:solidFill>
            <a:prstDash val="solid"/>
          </a:ln>
        </p:spPr>
      </p:sp>
      <p:sp>
        <p:nvSpPr>
          <p:cNvPr id="10" name="Fall ERGEBNIS Bezeichnung"/>
          <p:cNvSpPr txBox="1"/>
          <p:nvPr/>
        </p:nvSpPr>
        <p:spPr>
          <a:xfrm>
            <a:off x="731520" y="4334256"/>
            <a:ext cx="4663440"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ERGEBNIS</a:t>
            </a:r>
            <a:endParaRPr lang="de-DE" sz="1100" dirty="0"/>
          </a:p>
        </p:txBody>
      </p:sp>
      <p:sp>
        <p:nvSpPr>
          <p:cNvPr id="11" name="Fall ERGEBNIS"/>
          <p:cNvSpPr txBox="1"/>
          <p:nvPr/>
        </p:nvSpPr>
        <p:spPr>
          <a:xfrm>
            <a:off x="731520" y="4608576"/>
            <a:ext cx="4663440" cy="585216"/>
          </a:xfrm>
          <a:prstGeom prst="rect">
            <a:avLst/>
          </a:prstGeom>
          <a:noFill/>
          <a:ln/>
        </p:spPr>
        <p:txBody>
          <a:bodyPr wrap="square" lIns="0" tIns="0" rIns="0" bIns="0" rtlCol="0" anchor="t"/>
          <a:lstStyle/>
          <a:p>
            <a:pPr algn="l" indent="0" marL="0">
              <a:lnSpc>
                <a:spcPct val="106000"/>
              </a:lnSpc>
              <a:buNone/>
            </a:pPr>
            <a:r>
              <a:rPr lang="de-DE" altLang="en-US" sz="1450" dirty="0">
                <a:solidFill>
                  <a:schemeClr val="tx2"/>
                </a:solidFill>
              </a:rPr>
              <a:t>124.000 € Heizkosten 2025 und kein Ausfall seit dem Umbau.</a:t>
            </a:r>
            <a:endParaRPr lang="de-DE" sz="1450" dirty="0"/>
          </a:p>
        </p:txBody>
      </p:sp>
      <p:sp>
        <p:nvSpPr>
          <p:cNvPr id="12" name="Zitat"/>
          <p:cNvSpPr txBox="1"/>
          <p:nvPr/>
        </p:nvSpPr>
        <p:spPr>
          <a:xfrm>
            <a:off x="731520" y="5212080"/>
            <a:ext cx="4663440" cy="987552"/>
          </a:xfrm>
          <a:prstGeom prst="roundRect">
            <a:avLst>
              <a:gd name="adj" fmla="val 11111"/>
            </a:avLst>
          </a:prstGeom>
          <a:solidFill>
            <a:schemeClr val="bg2"/>
          </a:solidFill>
          <a:ln/>
        </p:spPr>
        <p:txBody>
          <a:bodyPr wrap="square" lIns="1524" tIns="3175" rIns="3175" bIns="1524" rtlCol="0" anchor="ctr"/>
          <a:lstStyle/>
          <a:p>
            <a:pPr algn="l" indent="0" marL="0">
              <a:lnSpc>
                <a:spcPct val="110000"/>
              </a:lnSpc>
              <a:buNone/>
            </a:pPr>
            <a:r>
              <a:rPr lang="de-DE" altLang="en-US" sz="1500" i="1" dirty="0">
                <a:solidFill>
                  <a:schemeClr val="tx2"/>
                </a:solidFill>
              </a:rPr>
              <a:t>„Die Mieter haben es an der Abrechnung gemerkt, nicht am Baulärm.“</a:t>
            </a:r>
            <a:endParaRPr lang="de-DE" sz="1600" dirty="0"/>
          </a:p>
          <a:p>
            <a:pPr algn="l" indent="0" marL="0">
              <a:lnSpc>
                <a:spcPct val="110000"/>
              </a:lnSpc>
              <a:buNone/>
            </a:pPr>
            <a:r>
              <a:rPr lang="de-DE" altLang="en-US" sz="1150" dirty="0">
                <a:solidFill>
                  <a:srgbClr val="6B687A"/>
                </a:solidFill>
              </a:rPr>
              <a:t>Verwalterin der Wohnanlage, Zitat freigegeben</a:t>
            </a:r>
            <a:endParaRPr lang="de-DE" sz="1600" dirty="0"/>
          </a:p>
        </p:txBody>
      </p:sp>
      <p:sp>
        <p:nvSpPr>
          <p:cNvPr id="13" name="Diagramm Titel"/>
          <p:cNvSpPr txBox="1"/>
          <p:nvPr/>
        </p:nvSpPr>
        <p:spPr>
          <a:xfrm>
            <a:off x="5897880" y="2212848"/>
            <a:ext cx="5562295" cy="310896"/>
          </a:xfrm>
          <a:prstGeom prst="rect">
            <a:avLst/>
          </a:prstGeom>
          <a:noFill/>
          <a:ln/>
        </p:spPr>
        <p:txBody>
          <a:bodyPr wrap="square" lIns="0" tIns="0" rIns="0" bIns="0" rtlCol="0" anchor="t"/>
          <a:lstStyle/>
          <a:p>
            <a:pPr algn="l" indent="0" marL="0">
              <a:buNone/>
            </a:pPr>
            <a:r>
              <a:rPr lang="de-DE" altLang="en-US" sz="1400" b="1" dirty="0">
                <a:solidFill>
                  <a:schemeClr val="tx2"/>
                </a:solidFill>
              </a:rPr>
              <a:t>Heizkosten der Wohnanlage in Tsd. € pro Jahr</a:t>
            </a:r>
            <a:endParaRPr lang="de-DE" sz="1400" dirty="0"/>
          </a:p>
        </p:txBody>
      </p:sp>
      <p:graphicFrame>
        <p:nvGraphicFramePr>
          <p:cNvPr id="14" name="Diagramm Fallbeispiel" descr="Säulendiagramm mit Beispielzahlen: Heizkosten der Wohnanlage 2022 bis 2025 in Tausend Euro"/>
          <p:cNvGraphicFramePr/>
          <p:nvPr/>
        </p:nvGraphicFramePr>
        <p:xfrm>
          <a:off x="5824728" y="2578608"/>
          <a:ext cx="5635447" cy="3246120"/>
        </p:xfrm>
        <a:graphic xmlns:a="http://schemas.openxmlformats.org/drawingml/2006/main">
          <a:graphicData uri="http://schemas.openxmlformats.org/drawingml/2006/chart">
            <c:chart xmlns:c="http://schemas.openxmlformats.org/drawingml/2006/chart" r:id="rId1"/>
          </a:graphicData>
        </a:graphic>
      </p:graphicFrame>
      <p:sp>
        <p:nvSpPr>
          <p:cNvPr id="15" name="Diagramm Hinweis"/>
          <p:cNvSpPr txBox="1"/>
          <p:nvPr/>
        </p:nvSpPr>
        <p:spPr>
          <a:xfrm>
            <a:off x="5897880" y="5916168"/>
            <a:ext cx="5562295"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Beispielzahlen. Deine Zahlen: Rechtsklick auf das Diagramm &gt; Daten bearbeiten.</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09 · ZAHLEN UND FAKTEN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Seit 1998 in Kassel, gewachsen mit unseren Kunden.</a:t>
            </a:r>
            <a:endParaRPr lang="de-DE" sz="3000" dirty="0"/>
          </a:p>
        </p:txBody>
      </p:sp>
      <p:sp>
        <p:nvSpPr>
          <p:cNvPr id="4" name="Diagramm Titel"/>
          <p:cNvSpPr txBox="1"/>
          <p:nvPr/>
        </p:nvSpPr>
        <p:spPr>
          <a:xfrm>
            <a:off x="731520" y="2212848"/>
            <a:ext cx="6766560" cy="310896"/>
          </a:xfrm>
          <a:prstGeom prst="rect">
            <a:avLst/>
          </a:prstGeom>
          <a:noFill/>
          <a:ln/>
        </p:spPr>
        <p:txBody>
          <a:bodyPr wrap="square" lIns="0" tIns="0" rIns="0" bIns="0" rtlCol="0" anchor="t"/>
          <a:lstStyle/>
          <a:p>
            <a:pPr algn="l" indent="0" marL="0">
              <a:buNone/>
            </a:pPr>
            <a:r>
              <a:rPr lang="de-DE" altLang="en-US" sz="1400" b="1" dirty="0">
                <a:solidFill>
                  <a:schemeClr val="tx2"/>
                </a:solidFill>
              </a:rPr>
              <a:t>Umsatz in Mio. €</a:t>
            </a:r>
            <a:endParaRPr lang="de-DE" sz="1400" dirty="0"/>
          </a:p>
        </p:txBody>
      </p:sp>
      <p:graphicFrame>
        <p:nvGraphicFramePr>
          <p:cNvPr id="5" name="Diagramm Umsatz" descr="Säulendiagramm mit Beispielzahlen: Umsatz 2021 bis 2025 in Millionen Euro"/>
          <p:cNvGraphicFramePr/>
          <p:nvPr/>
        </p:nvGraphicFramePr>
        <p:xfrm>
          <a:off x="658368" y="2578608"/>
          <a:ext cx="6903720" cy="3246120"/>
        </p:xfrm>
        <a:graphic xmlns:a="http://schemas.openxmlformats.org/drawingml/2006/main">
          <a:graphicData uri="http://schemas.openxmlformats.org/drawingml/2006/chart">
            <c:chart xmlns:c="http://schemas.openxmlformats.org/drawingml/2006/chart" r:id="rId1"/>
          </a:graphicData>
        </a:graphic>
      </p:graphicFrame>
      <p:sp>
        <p:nvSpPr>
          <p:cNvPr id="6" name="Diagramm Hinweis"/>
          <p:cNvSpPr txBox="1"/>
          <p:nvPr/>
        </p:nvSpPr>
        <p:spPr>
          <a:xfrm>
            <a:off x="731520" y="5916168"/>
            <a:ext cx="6766560"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Beispielzahlen. Deine Zahlen: Rechtsklick auf das Diagramm &gt; Daten bearbeiten.</a:t>
            </a:r>
            <a:endParaRPr lang="de-DE" sz="1100" dirty="0"/>
          </a:p>
        </p:txBody>
      </p:sp>
      <p:sp>
        <p:nvSpPr>
          <p:cNvPr id="7" name="Kennzahl 1"/>
          <p:cNvSpPr txBox="1"/>
          <p:nvPr/>
        </p:nvSpPr>
        <p:spPr>
          <a:xfrm>
            <a:off x="8366760" y="2240280"/>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42</a:t>
            </a:r>
            <a:endParaRPr lang="de-DE" sz="4000" dirty="0"/>
          </a:p>
        </p:txBody>
      </p:sp>
      <p:sp>
        <p:nvSpPr>
          <p:cNvPr id="8" name="Kennzahl 1 Bezeichnung"/>
          <p:cNvSpPr txBox="1"/>
          <p:nvPr/>
        </p:nvSpPr>
        <p:spPr>
          <a:xfrm>
            <a:off x="8366760" y="2916936"/>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Mitarbeitende, davon 9 Azubis</a:t>
            </a:r>
            <a:endParaRPr lang="de-DE" sz="1350" dirty="0"/>
          </a:p>
        </p:txBody>
      </p:sp>
      <p:sp>
        <p:nvSpPr>
          <p:cNvPr id="9" name="Shape 6"/>
          <p:cNvSpPr/>
          <p:nvPr/>
        </p:nvSpPr>
        <p:spPr>
          <a:xfrm>
            <a:off x="8366760" y="3374136"/>
            <a:ext cx="3093415" cy="0"/>
          </a:xfrm>
          <a:prstGeom prst="line">
            <a:avLst/>
          </a:prstGeom>
          <a:noFill/>
          <a:ln w="9525">
            <a:solidFill>
              <a:srgbClr val="E3E1EA"/>
            </a:solidFill>
            <a:prstDash val="solid"/>
          </a:ln>
        </p:spPr>
      </p:sp>
      <p:sp>
        <p:nvSpPr>
          <p:cNvPr id="10" name="Kennzahl 2"/>
          <p:cNvSpPr txBox="1"/>
          <p:nvPr/>
        </p:nvSpPr>
        <p:spPr>
          <a:xfrm>
            <a:off x="8366760" y="3538728"/>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1.350</a:t>
            </a:r>
            <a:endParaRPr lang="de-DE" sz="4000" dirty="0"/>
          </a:p>
        </p:txBody>
      </p:sp>
      <p:sp>
        <p:nvSpPr>
          <p:cNvPr id="11" name="Kennzahl 2 Bezeichnung"/>
          <p:cNvSpPr txBox="1"/>
          <p:nvPr/>
        </p:nvSpPr>
        <p:spPr>
          <a:xfrm>
            <a:off x="8366760" y="4215384"/>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Gebäude mit Wartungsvertrag</a:t>
            </a:r>
            <a:endParaRPr lang="de-DE" sz="1350" dirty="0"/>
          </a:p>
        </p:txBody>
      </p:sp>
      <p:sp>
        <p:nvSpPr>
          <p:cNvPr id="12" name="Shape 9"/>
          <p:cNvSpPr/>
          <p:nvPr/>
        </p:nvSpPr>
        <p:spPr>
          <a:xfrm>
            <a:off x="8366760" y="4672584"/>
            <a:ext cx="3093415" cy="0"/>
          </a:xfrm>
          <a:prstGeom prst="line">
            <a:avLst/>
          </a:prstGeom>
          <a:noFill/>
          <a:ln w="9525">
            <a:solidFill>
              <a:srgbClr val="E3E1EA"/>
            </a:solidFill>
            <a:prstDash val="solid"/>
          </a:ln>
        </p:spPr>
      </p:sp>
      <p:sp>
        <p:nvSpPr>
          <p:cNvPr id="13" name="Kennzahl 3"/>
          <p:cNvSpPr txBox="1"/>
          <p:nvPr/>
        </p:nvSpPr>
        <p:spPr>
          <a:xfrm>
            <a:off x="8366760" y="4837176"/>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3</a:t>
            </a:r>
            <a:endParaRPr lang="de-DE" sz="4000" dirty="0"/>
          </a:p>
        </p:txBody>
      </p:sp>
      <p:sp>
        <p:nvSpPr>
          <p:cNvPr id="14" name="Kennzahl 3 Bezeichnung"/>
          <p:cNvSpPr txBox="1"/>
          <p:nvPr/>
        </p:nvSpPr>
        <p:spPr>
          <a:xfrm>
            <a:off x="8366760" y="5513832"/>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Meister: Heizung, Sanitär, Elektro</a:t>
            </a:r>
            <a:endParaRPr lang="de-DE" sz="135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10 · TEAM</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Ihre Ansprechpartner: Menschen, keine Hotline.</a:t>
            </a:r>
            <a:endParaRPr lang="de-DE" sz="3000" dirty="0"/>
          </a:p>
        </p:txBody>
      </p:sp>
      <p:sp>
        <p:nvSpPr>
          <p:cNvPr id="4" name="Person 1 Foto"/>
          <p:cNvSpPr txBox="1"/>
          <p:nvPr/>
        </p:nvSpPr>
        <p:spPr>
          <a:xfrm>
            <a:off x="731520"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5" name="Person 1 Name"/>
          <p:cNvSpPr txBox="1"/>
          <p:nvPr/>
        </p:nvSpPr>
        <p:spPr>
          <a:xfrm>
            <a:off x="731520"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Martin Albers</a:t>
            </a:r>
            <a:endParaRPr lang="de-DE" sz="1700" dirty="0"/>
          </a:p>
        </p:txBody>
      </p:sp>
      <p:sp>
        <p:nvSpPr>
          <p:cNvPr id="6" name="Person 1 Rolle"/>
          <p:cNvSpPr txBox="1"/>
          <p:nvPr/>
        </p:nvSpPr>
        <p:spPr>
          <a:xfrm>
            <a:off x="731520"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Geschäftsführer</a:t>
            </a:r>
            <a:endParaRPr lang="de-DE" sz="1300" dirty="0"/>
          </a:p>
        </p:txBody>
      </p:sp>
      <p:sp>
        <p:nvSpPr>
          <p:cNvPr id="7" name="Person 1 Aufgabe"/>
          <p:cNvSpPr txBox="1"/>
          <p:nvPr/>
        </p:nvSpPr>
        <p:spPr>
          <a:xfrm>
            <a:off x="731520"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Meister im Heizungsbau, führt den Betrieb seit 2011 in zweiter Generation.</a:t>
            </a:r>
            <a:endParaRPr lang="de-DE" sz="1300" dirty="0"/>
          </a:p>
        </p:txBody>
      </p:sp>
      <p:sp>
        <p:nvSpPr>
          <p:cNvPr id="8" name="Person 2 Foto"/>
          <p:cNvSpPr txBox="1"/>
          <p:nvPr/>
        </p:nvSpPr>
        <p:spPr>
          <a:xfrm>
            <a:off x="3505124"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9" name="Person 2 Name"/>
          <p:cNvSpPr txBox="1"/>
          <p:nvPr/>
        </p:nvSpPr>
        <p:spPr>
          <a:xfrm>
            <a:off x="3505124"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Aylin Kaya</a:t>
            </a:r>
            <a:endParaRPr lang="de-DE" sz="1700" dirty="0"/>
          </a:p>
        </p:txBody>
      </p:sp>
      <p:sp>
        <p:nvSpPr>
          <p:cNvPr id="10" name="Person 2 Rolle"/>
          <p:cNvSpPr txBox="1"/>
          <p:nvPr/>
        </p:nvSpPr>
        <p:spPr>
          <a:xfrm>
            <a:off x="3505124"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Leitung Kundendienst</a:t>
            </a:r>
            <a:endParaRPr lang="de-DE" sz="1300" dirty="0"/>
          </a:p>
        </p:txBody>
      </p:sp>
      <p:sp>
        <p:nvSpPr>
          <p:cNvPr id="11" name="Person 2 Aufgabe"/>
          <p:cNvSpPr txBox="1"/>
          <p:nvPr/>
        </p:nvSpPr>
        <p:spPr>
          <a:xfrm>
            <a:off x="3505124"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Plant Wartung und Notdienst für alle 1.350 Gebäude.</a:t>
            </a:r>
            <a:endParaRPr lang="de-DE" sz="1300" dirty="0"/>
          </a:p>
        </p:txBody>
      </p:sp>
      <p:sp>
        <p:nvSpPr>
          <p:cNvPr id="12" name="Person 3 Foto"/>
          <p:cNvSpPr txBox="1"/>
          <p:nvPr/>
        </p:nvSpPr>
        <p:spPr>
          <a:xfrm>
            <a:off x="6278728"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13" name="Person 3 Name"/>
          <p:cNvSpPr txBox="1"/>
          <p:nvPr/>
        </p:nvSpPr>
        <p:spPr>
          <a:xfrm>
            <a:off x="6278728"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Jonas Weber</a:t>
            </a:r>
            <a:endParaRPr lang="de-DE" sz="1700" dirty="0"/>
          </a:p>
        </p:txBody>
      </p:sp>
      <p:sp>
        <p:nvSpPr>
          <p:cNvPr id="14" name="Person 3 Rolle"/>
          <p:cNvSpPr txBox="1"/>
          <p:nvPr/>
        </p:nvSpPr>
        <p:spPr>
          <a:xfrm>
            <a:off x="6278728"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Bauleitung Sanierung</a:t>
            </a:r>
            <a:endParaRPr lang="de-DE" sz="1300" dirty="0"/>
          </a:p>
        </p:txBody>
      </p:sp>
      <p:sp>
        <p:nvSpPr>
          <p:cNvPr id="15" name="Person 3 Aufgabe"/>
          <p:cNvSpPr txBox="1"/>
          <p:nvPr/>
        </p:nvSpPr>
        <p:spPr>
          <a:xfrm>
            <a:off x="6278728"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Koordiniert Heizung, Sanitär und Partnerfirmen auf der Baustelle.</a:t>
            </a:r>
            <a:endParaRPr lang="de-DE" sz="1300" dirty="0"/>
          </a:p>
        </p:txBody>
      </p:sp>
      <p:sp>
        <p:nvSpPr>
          <p:cNvPr id="16" name="Person 4 Foto"/>
          <p:cNvSpPr txBox="1"/>
          <p:nvPr/>
        </p:nvSpPr>
        <p:spPr>
          <a:xfrm>
            <a:off x="9052331"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17" name="Person 4 Name"/>
          <p:cNvSpPr txBox="1"/>
          <p:nvPr/>
        </p:nvSpPr>
        <p:spPr>
          <a:xfrm>
            <a:off x="9052331"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Nina Brandt</a:t>
            </a:r>
            <a:endParaRPr lang="de-DE" sz="1700" dirty="0"/>
          </a:p>
        </p:txBody>
      </p:sp>
      <p:sp>
        <p:nvSpPr>
          <p:cNvPr id="18" name="Person 4 Rolle"/>
          <p:cNvSpPr txBox="1"/>
          <p:nvPr/>
        </p:nvSpPr>
        <p:spPr>
          <a:xfrm>
            <a:off x="9052331"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Büro und Angebote</a:t>
            </a:r>
            <a:endParaRPr lang="de-DE" sz="1300" dirty="0"/>
          </a:p>
        </p:txBody>
      </p:sp>
      <p:sp>
        <p:nvSpPr>
          <p:cNvPr id="19" name="Person 4 Aufgabe"/>
          <p:cNvSpPr txBox="1"/>
          <p:nvPr/>
        </p:nvSpPr>
        <p:spPr>
          <a:xfrm>
            <a:off x="9052331"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Schreibt die Festpreisangebote und beantwortet Fragen zur Rechnung.</a:t>
            </a:r>
            <a:endParaRPr lang="de-DE" sz="1300" dirty="0"/>
          </a:p>
        </p:txBody>
      </p:sp>
      <p:sp>
        <p:nvSpPr>
          <p:cNvPr id="20" name="Shape 18"/>
          <p:cNvSpPr/>
          <p:nvPr/>
        </p:nvSpPr>
        <p:spPr>
          <a:xfrm>
            <a:off x="731520" y="5650992"/>
            <a:ext cx="10728655" cy="0"/>
          </a:xfrm>
          <a:prstGeom prst="line">
            <a:avLst/>
          </a:prstGeom>
          <a:noFill/>
          <a:ln w="9525">
            <a:solidFill>
              <a:srgbClr val="E3E1EA"/>
            </a:solidFill>
            <a:prstDash val="solid"/>
          </a:ln>
        </p:spPr>
      </p:sp>
      <p:sp>
        <p:nvSpPr>
          <p:cNvPr id="21" name="Weitere Mitarbeitende"/>
          <p:cNvSpPr txBox="1"/>
          <p:nvPr/>
        </p:nvSpPr>
        <p:spPr>
          <a:xfrm>
            <a:off x="731520" y="5797296"/>
            <a:ext cx="10728655" cy="292608"/>
          </a:xfrm>
          <a:prstGeom prst="rect">
            <a:avLst/>
          </a:prstGeom>
          <a:noFill/>
          <a:ln/>
        </p:spPr>
        <p:txBody>
          <a:bodyPr wrap="square" lIns="0" tIns="0" rIns="0" bIns="0" rtlCol="0" anchor="t"/>
          <a:lstStyle/>
          <a:p>
            <a:pPr algn="l" indent="0" marL="0">
              <a:buNone/>
            </a:pPr>
            <a:r>
              <a:rPr lang="de-DE" altLang="en-US" sz="1300" dirty="0">
                <a:solidFill>
                  <a:schemeClr val="tx2"/>
                </a:solidFill>
              </a:rPr>
              <a:t>Dazu 38 Kolleginnen und Kollegen in Montage, Kundendienst und Werkstatt.</a:t>
            </a:r>
            <a:endParaRPr lang="de-DE" sz="13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11 · ZUSAMMENARBEIT</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So fangen wir an: erst ansehen, dann entscheiden.</a:t>
            </a:r>
            <a:endParaRPr lang="de-DE" sz="3000" dirty="0"/>
          </a:p>
        </p:txBody>
      </p:sp>
      <p:sp>
        <p:nvSpPr>
          <p:cNvPr id="4" name="Angebot 1 Fläche"/>
          <p:cNvSpPr/>
          <p:nvPr/>
        </p:nvSpPr>
        <p:spPr>
          <a:xfrm>
            <a:off x="731520" y="2286000"/>
            <a:ext cx="3332378" cy="3474720"/>
          </a:xfrm>
          <a:prstGeom prst="roundRect">
            <a:avLst>
              <a:gd name="adj" fmla="val 3293"/>
            </a:avLst>
          </a:prstGeom>
          <a:solidFill>
            <a:schemeClr val="bg2"/>
          </a:solidFill>
          <a:ln/>
        </p:spPr>
      </p:sp>
      <p:sp>
        <p:nvSpPr>
          <p:cNvPr id="5" name="Angebot 1 Bezeichnung"/>
          <p:cNvSpPr txBox="1"/>
          <p:nvPr/>
        </p:nvSpPr>
        <p:spPr>
          <a:xfrm>
            <a:off x="1078992" y="2578608"/>
            <a:ext cx="2637434"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EINSTIEG</a:t>
            </a:r>
            <a:endParaRPr lang="de-DE" sz="1100" dirty="0"/>
          </a:p>
        </p:txBody>
      </p:sp>
      <p:sp>
        <p:nvSpPr>
          <p:cNvPr id="6" name="Angebot 1"/>
          <p:cNvSpPr txBox="1"/>
          <p:nvPr/>
        </p:nvSpPr>
        <p:spPr>
          <a:xfrm>
            <a:off x="1078992" y="2889504"/>
            <a:ext cx="2637434" cy="411480"/>
          </a:xfrm>
          <a:prstGeom prst="rect">
            <a:avLst/>
          </a:prstGeom>
          <a:noFill/>
          <a:ln/>
        </p:spPr>
        <p:txBody>
          <a:bodyPr wrap="square" lIns="0" tIns="0" rIns="0" bIns="0" rtlCol="0" anchor="t"/>
          <a:lstStyle/>
          <a:p>
            <a:pPr algn="l" indent="0" marL="0">
              <a:buNone/>
            </a:pPr>
            <a:r>
              <a:rPr lang="de-DE" altLang="en-US" sz="2100" b="1" dirty="0">
                <a:solidFill>
                  <a:schemeClr val="tx2"/>
                </a:solidFill>
              </a:rPr>
              <a:t>Anlagencheck</a:t>
            </a:r>
            <a:endParaRPr lang="de-DE" sz="2100" dirty="0"/>
          </a:p>
        </p:txBody>
      </p:sp>
      <p:sp>
        <p:nvSpPr>
          <p:cNvPr id="7" name="Angebot 1 Text"/>
          <p:cNvSpPr txBox="1"/>
          <p:nvPr/>
        </p:nvSpPr>
        <p:spPr>
          <a:xfrm>
            <a:off x="1078992" y="3401568"/>
            <a:ext cx="2637434" cy="123444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60 Minuten vor Ort, danach eine Liste: was gut läuft, was bald ansteht und was dringend ist.</a:t>
            </a:r>
            <a:endParaRPr lang="de-DE" sz="1450" dirty="0"/>
          </a:p>
        </p:txBody>
      </p:sp>
      <p:sp>
        <p:nvSpPr>
          <p:cNvPr id="8" name="Shape 6"/>
          <p:cNvSpPr/>
          <p:nvPr/>
        </p:nvSpPr>
        <p:spPr>
          <a:xfrm>
            <a:off x="1078992" y="4754880"/>
            <a:ext cx="2637434" cy="0"/>
          </a:xfrm>
          <a:prstGeom prst="line">
            <a:avLst/>
          </a:prstGeom>
          <a:noFill/>
          <a:ln w="9525">
            <a:solidFill>
              <a:srgbClr val="E3E1EA"/>
            </a:solidFill>
            <a:prstDash val="solid"/>
          </a:ln>
        </p:spPr>
      </p:sp>
      <p:sp>
        <p:nvSpPr>
          <p:cNvPr id="9" name="Angebot 1 Preis"/>
          <p:cNvSpPr txBox="1"/>
          <p:nvPr/>
        </p:nvSpPr>
        <p:spPr>
          <a:xfrm>
            <a:off x="1078992" y="4882896"/>
            <a:ext cx="2637434" cy="658368"/>
          </a:xfrm>
          <a:prstGeom prst="rect">
            <a:avLst/>
          </a:prstGeom>
          <a:noFill/>
          <a:ln/>
        </p:spPr>
        <p:txBody>
          <a:bodyPr wrap="square" lIns="0" tIns="0" rIns="0" bIns="0" rtlCol="0" anchor="t"/>
          <a:lstStyle/>
          <a:p>
            <a:pPr algn="l" indent="0" marL="0">
              <a:lnSpc>
                <a:spcPct val="100000"/>
              </a:lnSpc>
              <a:buNone/>
            </a:pPr>
            <a:r>
              <a:rPr lang="de-DE" altLang="en-US" sz="1800" b="1" dirty="0">
                <a:solidFill>
                  <a:schemeClr val="accent1"/>
                </a:solidFill>
              </a:rPr>
              <a:t>kostenlos</a:t>
            </a:r>
            <a:endParaRPr lang="de-DE" sz="1800" dirty="0"/>
          </a:p>
        </p:txBody>
      </p:sp>
      <p:sp>
        <p:nvSpPr>
          <p:cNvPr id="10" name="Angebot 2 Fläche"/>
          <p:cNvSpPr/>
          <p:nvPr/>
        </p:nvSpPr>
        <p:spPr>
          <a:xfrm>
            <a:off x="4429658" y="2286000"/>
            <a:ext cx="3332378" cy="3474720"/>
          </a:xfrm>
          <a:prstGeom prst="roundRect">
            <a:avLst>
              <a:gd name="adj" fmla="val 3293"/>
            </a:avLst>
          </a:prstGeom>
          <a:solidFill>
            <a:schemeClr val="bg2"/>
          </a:solidFill>
          <a:ln/>
        </p:spPr>
      </p:sp>
      <p:sp>
        <p:nvSpPr>
          <p:cNvPr id="11" name="Angebot 2 Bezeichnung"/>
          <p:cNvSpPr txBox="1"/>
          <p:nvPr/>
        </p:nvSpPr>
        <p:spPr>
          <a:xfrm>
            <a:off x="4777130" y="2578608"/>
            <a:ext cx="2637434"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WARTUNGSVERTRAG</a:t>
            </a:r>
            <a:endParaRPr lang="de-DE" sz="1100" dirty="0"/>
          </a:p>
        </p:txBody>
      </p:sp>
      <p:sp>
        <p:nvSpPr>
          <p:cNvPr id="12" name="Angebot 2"/>
          <p:cNvSpPr txBox="1"/>
          <p:nvPr/>
        </p:nvSpPr>
        <p:spPr>
          <a:xfrm>
            <a:off x="4777130" y="2889504"/>
            <a:ext cx="2637434" cy="411480"/>
          </a:xfrm>
          <a:prstGeom prst="rect">
            <a:avLst/>
          </a:prstGeom>
          <a:noFill/>
          <a:ln/>
        </p:spPr>
        <p:txBody>
          <a:bodyPr wrap="square" lIns="0" tIns="0" rIns="0" bIns="0" rtlCol="0" anchor="t"/>
          <a:lstStyle/>
          <a:p>
            <a:pPr algn="l" indent="0" marL="0">
              <a:buNone/>
            </a:pPr>
            <a:r>
              <a:rPr lang="de-DE" altLang="en-US" sz="2100" b="1" dirty="0">
                <a:solidFill>
                  <a:schemeClr val="tx2"/>
                </a:solidFill>
              </a:rPr>
              <a:t>Jährliche Wartung</a:t>
            </a:r>
            <a:endParaRPr lang="de-DE" sz="2100" dirty="0"/>
          </a:p>
        </p:txBody>
      </p:sp>
      <p:sp>
        <p:nvSpPr>
          <p:cNvPr id="13" name="Angebot 2 Text"/>
          <p:cNvSpPr txBox="1"/>
          <p:nvPr/>
        </p:nvSpPr>
        <p:spPr>
          <a:xfrm>
            <a:off x="4777130" y="3401568"/>
            <a:ext cx="2637434" cy="123444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Wartung mit Bericht nach 24 Stunden und Vorrang im Notdienst, jährlich kündbar.</a:t>
            </a:r>
            <a:endParaRPr lang="de-DE" sz="1450" dirty="0"/>
          </a:p>
        </p:txBody>
      </p:sp>
      <p:sp>
        <p:nvSpPr>
          <p:cNvPr id="14" name="Shape 12"/>
          <p:cNvSpPr/>
          <p:nvPr/>
        </p:nvSpPr>
        <p:spPr>
          <a:xfrm>
            <a:off x="4777130" y="4754880"/>
            <a:ext cx="2637434" cy="0"/>
          </a:xfrm>
          <a:prstGeom prst="line">
            <a:avLst/>
          </a:prstGeom>
          <a:noFill/>
          <a:ln w="9525">
            <a:solidFill>
              <a:srgbClr val="E3E1EA"/>
            </a:solidFill>
            <a:prstDash val="solid"/>
          </a:ln>
        </p:spPr>
      </p:sp>
      <p:sp>
        <p:nvSpPr>
          <p:cNvPr id="15" name="Angebot 2 Preis"/>
          <p:cNvSpPr txBox="1"/>
          <p:nvPr/>
        </p:nvSpPr>
        <p:spPr>
          <a:xfrm>
            <a:off x="4777130" y="4882896"/>
            <a:ext cx="2637434" cy="658368"/>
          </a:xfrm>
          <a:prstGeom prst="rect">
            <a:avLst/>
          </a:prstGeom>
          <a:noFill/>
          <a:ln/>
        </p:spPr>
        <p:txBody>
          <a:bodyPr wrap="square" lIns="0" tIns="0" rIns="0" bIns="0" rtlCol="0" anchor="t"/>
          <a:lstStyle/>
          <a:p>
            <a:pPr algn="l" indent="0" marL="0">
              <a:lnSpc>
                <a:spcPct val="100000"/>
              </a:lnSpc>
              <a:buNone/>
            </a:pPr>
            <a:r>
              <a:rPr lang="de-DE" altLang="en-US" sz="1800" b="1" dirty="0">
                <a:solidFill>
                  <a:schemeClr val="accent1"/>
                </a:solidFill>
              </a:rPr>
              <a:t>ab 290 € je Anlage und Jahr</a:t>
            </a:r>
            <a:endParaRPr lang="de-DE" sz="1800" dirty="0"/>
          </a:p>
        </p:txBody>
      </p:sp>
      <p:sp>
        <p:nvSpPr>
          <p:cNvPr id="16" name="Angebot 3 Fläche"/>
          <p:cNvSpPr/>
          <p:nvPr/>
        </p:nvSpPr>
        <p:spPr>
          <a:xfrm>
            <a:off x="8127797" y="2286000"/>
            <a:ext cx="3332378" cy="3474720"/>
          </a:xfrm>
          <a:prstGeom prst="roundRect">
            <a:avLst>
              <a:gd name="adj" fmla="val 3293"/>
            </a:avLst>
          </a:prstGeom>
          <a:solidFill>
            <a:schemeClr val="bg2"/>
          </a:solidFill>
          <a:ln/>
        </p:spPr>
      </p:sp>
      <p:sp>
        <p:nvSpPr>
          <p:cNvPr id="17" name="Angebot 3 Bezeichnung"/>
          <p:cNvSpPr txBox="1"/>
          <p:nvPr/>
        </p:nvSpPr>
        <p:spPr>
          <a:xfrm>
            <a:off x="8475269" y="2578608"/>
            <a:ext cx="2637434" cy="256032"/>
          </a:xfrm>
          <a:prstGeom prst="rect">
            <a:avLst/>
          </a:prstGeom>
          <a:noFill/>
          <a:ln/>
        </p:spPr>
        <p:txBody>
          <a:bodyPr wrap="square" lIns="0" tIns="0" rIns="0" bIns="0" rtlCol="0" anchor="t"/>
          <a:lstStyle/>
          <a:p>
            <a:pPr algn="l" indent="0" marL="0">
              <a:buNone/>
            </a:pPr>
            <a:r>
              <a:rPr lang="de-DE" altLang="en-US" sz="1100" b="1" spc="150" kern="0" dirty="0">
                <a:solidFill>
                  <a:schemeClr val="accent1"/>
                </a:solidFill>
              </a:rPr>
              <a:t>RAHMENVERTRAG</a:t>
            </a:r>
            <a:endParaRPr lang="de-DE" sz="1100" dirty="0"/>
          </a:p>
        </p:txBody>
      </p:sp>
      <p:sp>
        <p:nvSpPr>
          <p:cNvPr id="18" name="Angebot 3"/>
          <p:cNvSpPr txBox="1"/>
          <p:nvPr/>
        </p:nvSpPr>
        <p:spPr>
          <a:xfrm>
            <a:off x="8475269" y="2889504"/>
            <a:ext cx="2637434" cy="411480"/>
          </a:xfrm>
          <a:prstGeom prst="rect">
            <a:avLst/>
          </a:prstGeom>
          <a:noFill/>
          <a:ln/>
        </p:spPr>
        <p:txBody>
          <a:bodyPr wrap="square" lIns="0" tIns="0" rIns="0" bIns="0" rtlCol="0" anchor="t"/>
          <a:lstStyle/>
          <a:p>
            <a:pPr algn="l" indent="0" marL="0">
              <a:buNone/>
            </a:pPr>
            <a:r>
              <a:rPr lang="de-DE" altLang="en-US" sz="2100" b="1" dirty="0">
                <a:solidFill>
                  <a:schemeClr val="tx2"/>
                </a:solidFill>
              </a:rPr>
              <a:t>Für Hausverwaltungen</a:t>
            </a:r>
            <a:endParaRPr lang="de-DE" sz="2100" dirty="0"/>
          </a:p>
        </p:txBody>
      </p:sp>
      <p:sp>
        <p:nvSpPr>
          <p:cNvPr id="19" name="Angebot 3 Text"/>
          <p:cNvSpPr txBox="1"/>
          <p:nvPr/>
        </p:nvSpPr>
        <p:spPr>
          <a:xfrm>
            <a:off x="8475269" y="3401568"/>
            <a:ext cx="2637434" cy="123444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Ab 20 Gebäuden: feste Preise für Reparaturen, ein Ansprechpartner, ein Bericht im Monat.</a:t>
            </a:r>
            <a:endParaRPr lang="de-DE" sz="1450" dirty="0"/>
          </a:p>
        </p:txBody>
      </p:sp>
      <p:sp>
        <p:nvSpPr>
          <p:cNvPr id="20" name="Shape 18"/>
          <p:cNvSpPr/>
          <p:nvPr/>
        </p:nvSpPr>
        <p:spPr>
          <a:xfrm>
            <a:off x="8475269" y="4754880"/>
            <a:ext cx="2637434" cy="0"/>
          </a:xfrm>
          <a:prstGeom prst="line">
            <a:avLst/>
          </a:prstGeom>
          <a:noFill/>
          <a:ln w="9525">
            <a:solidFill>
              <a:srgbClr val="E3E1EA"/>
            </a:solidFill>
            <a:prstDash val="solid"/>
          </a:ln>
        </p:spPr>
      </p:sp>
      <p:sp>
        <p:nvSpPr>
          <p:cNvPr id="21" name="Angebot 3 Preis"/>
          <p:cNvSpPr txBox="1"/>
          <p:nvPr/>
        </p:nvSpPr>
        <p:spPr>
          <a:xfrm>
            <a:off x="8475269" y="4882896"/>
            <a:ext cx="2637434" cy="658368"/>
          </a:xfrm>
          <a:prstGeom prst="rect">
            <a:avLst/>
          </a:prstGeom>
          <a:noFill/>
          <a:ln/>
        </p:spPr>
        <p:txBody>
          <a:bodyPr wrap="square" lIns="0" tIns="0" rIns="0" bIns="0" rtlCol="0" anchor="t"/>
          <a:lstStyle/>
          <a:p>
            <a:pPr algn="l" indent="0" marL="0">
              <a:lnSpc>
                <a:spcPct val="100000"/>
              </a:lnSpc>
              <a:buNone/>
            </a:pPr>
            <a:r>
              <a:rPr lang="de-DE" altLang="en-US" sz="1800" b="1" dirty="0">
                <a:solidFill>
                  <a:schemeClr val="accent1"/>
                </a:solidFill>
              </a:rPr>
              <a:t>nach Absprache</a:t>
            </a:r>
            <a:endParaRPr lang="de-DE" sz="1800" dirty="0"/>
          </a:p>
        </p:txBody>
      </p:sp>
      <p:sp>
        <p:nvSpPr>
          <p:cNvPr id="22" name="Hinweis Preise"/>
          <p:cNvSpPr txBox="1"/>
          <p:nvPr/>
        </p:nvSpPr>
        <p:spPr>
          <a:xfrm>
            <a:off x="731520" y="5897880"/>
            <a:ext cx="10728655" cy="256032"/>
          </a:xfrm>
          <a:prstGeom prst="rect">
            <a:avLst/>
          </a:prstGeom>
          <a:noFill/>
          <a:ln/>
        </p:spPr>
        <p:txBody>
          <a:bodyPr wrap="square" lIns="0" tIns="0" rIns="0" bIns="0" rtlCol="0" anchor="t"/>
          <a:lstStyle/>
          <a:p>
            <a:pPr algn="l" indent="0" marL="0">
              <a:buNone/>
            </a:pPr>
            <a:r>
              <a:rPr lang="de-DE" altLang="en-US" sz="1100" dirty="0">
                <a:solidFill>
                  <a:schemeClr val="tx2"/>
                </a:solidFill>
              </a:rPr>
              <a:t>Preise netto zzgl. Umsatzsteuer.</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Farbfläche"/>
          <p:cNvSpPr/>
          <p:nvPr/>
        </p:nvSpPr>
        <p:spPr>
          <a:xfrm>
            <a:off x="8168335" y="0"/>
            <a:ext cx="4023360" cy="6858000"/>
          </a:xfrm>
          <a:prstGeom prst="rect">
            <a:avLst/>
          </a:prstGeom>
          <a:solidFill>
            <a:schemeClr val="accent1"/>
          </a:solidFill>
          <a:ln/>
        </p:spPr>
      </p:sp>
      <p:sp>
        <p:nvSpPr>
          <p:cNvPr id="3" name="Danke"/>
          <p:cNvSpPr txBox="1"/>
          <p:nvPr/>
        </p:nvSpPr>
        <p:spPr>
          <a:xfrm>
            <a:off x="8778240" y="2926080"/>
            <a:ext cx="2864815" cy="914400"/>
          </a:xfrm>
          <a:prstGeom prst="rect">
            <a:avLst/>
          </a:prstGeom>
          <a:noFill/>
          <a:ln/>
        </p:spPr>
        <p:txBody>
          <a:bodyPr wrap="square" lIns="0" tIns="0" rIns="0" bIns="0" rtlCol="0" anchor="t"/>
          <a:lstStyle/>
          <a:p>
            <a:pPr algn="l" indent="0" marL="0">
              <a:buNone/>
            </a:pPr>
            <a:r>
              <a:rPr lang="de-DE" altLang="en-US" sz="4800" b="1" dirty="0">
                <a:solidFill>
                  <a:srgbClr val="FFFFFF"/>
                </a:solidFill>
              </a:rPr>
              <a:t>Danke.</a:t>
            </a:r>
            <a:endParaRPr lang="de-DE" sz="4800" dirty="0"/>
          </a:p>
        </p:txBody>
      </p:sp>
      <p:sp>
        <p:nvSpPr>
          <p:cNvPr id="4"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12 · KONTAKT UND NÄCHSTER SCHRITT</a:t>
            </a:r>
            <a:endParaRPr lang="de-DE" sz="1200" dirty="0"/>
          </a:p>
        </p:txBody>
      </p:sp>
      <p:sp>
        <p:nvSpPr>
          <p:cNvPr id="5" name="Schlusssatz"/>
          <p:cNvSpPr txBox="1"/>
          <p:nvPr/>
        </p:nvSpPr>
        <p:spPr>
          <a:xfrm>
            <a:off x="731520" y="896112"/>
            <a:ext cx="6766560" cy="1600200"/>
          </a:xfrm>
          <a:prstGeom prst="rect">
            <a:avLst/>
          </a:prstGeom>
          <a:noFill/>
          <a:ln/>
        </p:spPr>
        <p:txBody>
          <a:bodyPr wrap="square" lIns="0" tIns="0" rIns="0" bIns="0" rtlCol="0" anchor="t"/>
          <a:lstStyle/>
          <a:p>
            <a:pPr algn="l" indent="0" marL="0">
              <a:lnSpc>
                <a:spcPct val="95000"/>
              </a:lnSpc>
              <a:buNone/>
            </a:pPr>
            <a:r>
              <a:rPr lang="de-DE" altLang="en-US" sz="3600" b="1" dirty="0">
                <a:solidFill>
                  <a:schemeClr val="tx2"/>
                </a:solidFill>
              </a:rPr>
              <a:t>Wir sehen uns Ihre Anlagen gern einmal an.</a:t>
            </a:r>
            <a:endParaRPr lang="de-DE" sz="3600" dirty="0"/>
          </a:p>
        </p:txBody>
      </p:sp>
      <p:sp>
        <p:nvSpPr>
          <p:cNvPr id="6" name="Kontakt"/>
          <p:cNvSpPr txBox="1"/>
          <p:nvPr/>
        </p:nvSpPr>
        <p:spPr>
          <a:xfrm>
            <a:off x="731520" y="3017520"/>
            <a:ext cx="6675120" cy="1188720"/>
          </a:xfrm>
          <a:prstGeom prst="rect">
            <a:avLst/>
          </a:prstGeom>
          <a:noFill/>
          <a:ln/>
        </p:spPr>
        <p:txBody>
          <a:bodyPr wrap="square" lIns="0" tIns="0" rIns="0" bIns="0" rtlCol="0" anchor="t"/>
          <a:lstStyle/>
          <a:p>
            <a:pPr algn="l" indent="0" marL="0">
              <a:lnSpc>
                <a:spcPct val="120000"/>
              </a:lnSpc>
              <a:buNone/>
            </a:pPr>
            <a:r>
              <a:rPr lang="de-DE" altLang="en-US" sz="2000" b="1" dirty="0">
                <a:solidFill>
                  <a:schemeClr val="tx2"/>
                </a:solidFill>
              </a:rPr>
              <a:t>Aylin Kaya, Leitung Kundendienst</a:t>
            </a:r>
            <a:endParaRPr lang="de-DE" sz="1600" dirty="0"/>
          </a:p>
          <a:p>
            <a:pPr algn="l" indent="0" marL="0">
              <a:lnSpc>
                <a:spcPct val="120000"/>
              </a:lnSpc>
              <a:buNone/>
            </a:pPr>
            <a:r>
              <a:rPr lang="de-DE" altLang="en-US" sz="1600" dirty="0">
                <a:solidFill>
                  <a:schemeClr val="tx2"/>
                </a:solidFill>
              </a:rPr>
              <a:t>name@firma.de · +49 000 0000000</a:t>
            </a:r>
            <a:endParaRPr lang="de-DE" sz="1600" dirty="0"/>
          </a:p>
          <a:p>
            <a:pPr algn="l" indent="0" marL="0">
              <a:lnSpc>
                <a:spcPct val="120000"/>
              </a:lnSpc>
              <a:buNone/>
            </a:pPr>
            <a:r>
              <a:rPr lang="de-DE" altLang="en-US" sz="1600" dirty="0">
                <a:solidFill>
                  <a:schemeClr val="tx2"/>
                </a:solidFill>
              </a:rPr>
              <a:t>www.firma.de</a:t>
            </a:r>
            <a:endParaRPr lang="de-DE" sz="1600" dirty="0"/>
          </a:p>
        </p:txBody>
      </p:sp>
      <p:sp>
        <p:nvSpPr>
          <p:cNvPr id="7" name="Shape 5"/>
          <p:cNvSpPr/>
          <p:nvPr/>
        </p:nvSpPr>
        <p:spPr>
          <a:xfrm>
            <a:off x="731520" y="4617720"/>
            <a:ext cx="6583680" cy="0"/>
          </a:xfrm>
          <a:prstGeom prst="line">
            <a:avLst/>
          </a:prstGeom>
          <a:noFill/>
          <a:ln w="9525">
            <a:solidFill>
              <a:srgbClr val="E3E1EA"/>
            </a:solidFill>
            <a:prstDash val="solid"/>
          </a:ln>
        </p:spPr>
      </p:sp>
      <p:sp>
        <p:nvSpPr>
          <p:cNvPr id="8" name="Nächster Schritt Bezeichnung"/>
          <p:cNvSpPr txBox="1"/>
          <p:nvPr/>
        </p:nvSpPr>
        <p:spPr>
          <a:xfrm>
            <a:off x="731520" y="4828032"/>
            <a:ext cx="6583680" cy="256032"/>
          </a:xfrm>
          <a:prstGeom prst="rect">
            <a:avLst/>
          </a:prstGeom>
          <a:noFill/>
          <a:ln/>
        </p:spPr>
        <p:txBody>
          <a:bodyPr wrap="square" lIns="0" tIns="0" rIns="0" bIns="0" rtlCol="0" anchor="t"/>
          <a:lstStyle/>
          <a:p>
            <a:pPr algn="l" indent="0" marL="0">
              <a:buNone/>
            </a:pPr>
            <a:r>
              <a:rPr lang="de-DE" altLang="en-US" sz="1200" b="1" spc="150" kern="0" dirty="0">
                <a:solidFill>
                  <a:srgbClr val="6B687A"/>
                </a:solidFill>
              </a:rPr>
              <a:t>NÄCHSTER SCHRITT</a:t>
            </a:r>
            <a:endParaRPr lang="de-DE" sz="1200" dirty="0"/>
          </a:p>
        </p:txBody>
      </p:sp>
      <p:sp>
        <p:nvSpPr>
          <p:cNvPr id="9" name="Nächster Schritt"/>
          <p:cNvSpPr txBox="1"/>
          <p:nvPr/>
        </p:nvSpPr>
        <p:spPr>
          <a:xfrm>
            <a:off x="731520" y="5120640"/>
            <a:ext cx="6583680" cy="68580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Kostenloser Anlagencheck, 60 Minuten vor Ort. Den Termin vereinbaren Sie per Mail oder Telefon.</a:t>
            </a:r>
            <a:endParaRPr lang="de-DE" sz="1600" dirty="0"/>
          </a:p>
        </p:txBody>
      </p:sp>
    </p:spTree>
  </p:cSld>
  <p:clrMapOvr>
    <a:masterClrMapping/>
  </p:clrMapOvr>
</p:sld>
</file>

<file path=ppt/theme/theme1.xml><?xml version="1.0" encoding="utf-8"?>
<a:theme xmlns:a="http://schemas.openxmlformats.org/drawingml/2006/main" name="Unternehmenspräsentation Vorlage">
  <a:themeElements>
    <a:clrScheme name="Unternehmenspräsentation Vorlage">
      <a:dk1>
        <a:srgbClr val="1F1D2A"/>
      </a:dk1>
      <a:lt1>
        <a:srgbClr val="FFFFFF"/>
      </a:lt1>
      <a:dk2>
        <a:srgbClr val="8F8C9E"/>
      </a:dk2>
      <a:lt2>
        <a:srgbClr val="F3F2F7"/>
      </a:lt2>
      <a:accent1>
        <a:srgbClr val="2458B8"/>
      </a:accent1>
      <a:accent2>
        <a:srgbClr val="3A3748"/>
      </a:accent2>
      <a:accent3>
        <a:srgbClr val="8E8B9C"/>
      </a:accent3>
      <a:accent4>
        <a:srgbClr val="C9C7D2"/>
      </a:accent4>
      <a:accent5>
        <a:srgbClr val="5B5869"/>
      </a:accent5>
      <a:accent6>
        <a:srgbClr val="E4E3EA"/>
      </a:accent6>
      <a:hlink>
        <a:srgbClr val="2458B8"/>
      </a:hlink>
      <a:folHlink>
        <a:srgbClr val="1A3F85"/>
      </a:folHlink>
    </a:clrScheme>
    <a:fontScheme name="Unternehmenspräsentation Vorlag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nternehmenspräsentation Vorlage">
  <a:themeElements>
    <a:clrScheme name="Unternehmenspräsentation Vorlage">
      <a:dk1>
        <a:srgbClr val="1F1D2A"/>
      </a:dk1>
      <a:lt1>
        <a:srgbClr val="FFFFFF"/>
      </a:lt1>
      <a:dk2>
        <a:srgbClr val="8F8C9E"/>
      </a:dk2>
      <a:lt2>
        <a:srgbClr val="F3F2F7"/>
      </a:lt2>
      <a:accent1>
        <a:srgbClr val="2458B8"/>
      </a:accent1>
      <a:accent2>
        <a:srgbClr val="3A3748"/>
      </a:accent2>
      <a:accent3>
        <a:srgbClr val="8E8B9C"/>
      </a:accent3>
      <a:accent4>
        <a:srgbClr val="C9C7D2"/>
      </a:accent4>
      <a:accent5>
        <a:srgbClr val="5B5869"/>
      </a:accent5>
      <a:accent6>
        <a:srgbClr val="E4E3EA"/>
      </a:accent6>
      <a:hlink>
        <a:srgbClr val="2458B8"/>
      </a:hlink>
      <a:folHlink>
        <a:srgbClr val="1A3F85"/>
      </a:folHlink>
    </a:clrScheme>
    <a:fontScheme name="Unternehmenspräsentation Vorlag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Unternehmenspräsentation Vorlage</dc:title>
  <dc:subject/>
  <dc:creator>Slaide</dc:creator>
  <cp:lastModifiedBy>Slaide</cp:lastModifiedBy>
  <cp:revision>1</cp:revision>
  <dcterms:created xsi:type="dcterms:W3CDTF">2026-10-07T19:22:12Z</dcterms:created>
  <dcterms:modified xsi:type="dcterms:W3CDTF">2026-10-07T19:22:12Z</dcterms:modified>
</cp:coreProperties>
</file>