
<file path=[Content_Types].xml><?xml version="1.0" encoding="utf-8"?>
<Types xmlns="http://schemas.openxmlformats.org/package/2006/content-types">
  <Default Extension="xml" ContentType="application/xml"/>
  <Default Extension="rels" ContentType="application/vnd.openxmlformats-package.relationships+xml"/>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harts/chart1.xml" ContentType="application/vnd.openxmlformats-officedocument.drawingml.chart+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harts/chart2.xml" ContentType="application/vnd.openxmlformats-officedocument.drawingml.chart+xml"/>
  <Override PartName="/ppt/slides/slide12.xml" ContentType="application/vnd.openxmlformats-officedocument.presentationml.slide+xml"/>
  <Override PartName="/ppt/charts/chart3.xml" ContentType="application/vnd.openxmlformats-officedocument.drawingml.chart+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col"/>
        <c:grouping val="clustered"/>
        <c:varyColors val="0"/>
        <c:ser>
          <c:idx val="0"/>
          <c:order val="0"/>
          <c:tx>
            <c:strRef>
              <c:f>Sheet1!$B$1</c:f>
              <c:strCache>
                <c:ptCount val="1"/>
                <c:pt idx="0">
                  <c:v>Zahlende Kunden</c:v>
                </c:pt>
              </c:strCache>
            </c:strRef>
          </c:tx>
          <c:spPr>
            <a:solidFill>
              <a:schemeClr val="accent1"/>
            </a:solidFill>
            <a:effectLst/>
          </c:spPr>
          <c:invertIfNegative val="0"/>
          <c:dLbls>
            <c:numFmt formatCode="0" sourceLinked="0"/>
            <c:txPr>
              <a:bodyPr/>
              <a:lstStyle/>
              <a:p>
                <a:pPr>
                  <a:defRPr b="0" i="0" strike="noStrike" sz="1050" u="none">
                    <a:solidFill>
                      <a:srgbClr val="1F1D2A"/>
                    </a:solidFill>
                    <a:latin typeface="Calibri"/>
                  </a:defRPr>
                </a:pPr>
              </a:p>
            </c:txPr>
            <c:showLegendKey val="0"/>
            <c:showVal val="1"/>
            <c:showCatName val="0"/>
            <c:showSerName val="0"/>
            <c:showPercent val="0"/>
            <c:showBubbleSize val="0"/>
            <c:showLeaderLines val="0"/>
          </c:dLbls>
          <c:cat>
            <c:multiLvlStrRef>
              <c:f>Sheet1!$A$2:$A$13</c:f>
              <c:multiLvlStrCache>
                <c:ptCount val="12"/>
                <c:lvl>
                  <c:pt idx="0">
                    <c:v>Jan</c:v>
                  </c:pt>
                  <c:pt idx="1">
                    <c:v>Feb</c:v>
                  </c:pt>
                  <c:pt idx="2">
                    <c:v>Mär</c:v>
                  </c:pt>
                  <c:pt idx="3">
                    <c:v>Apr</c:v>
                  </c:pt>
                  <c:pt idx="4">
                    <c:v>Mai</c:v>
                  </c:pt>
                  <c:pt idx="5">
                    <c:v>Jun</c:v>
                  </c:pt>
                  <c:pt idx="6">
                    <c:v>Jul</c:v>
                  </c:pt>
                  <c:pt idx="7">
                    <c:v>Aug</c:v>
                  </c:pt>
                  <c:pt idx="8">
                    <c:v>Sep</c:v>
                  </c:pt>
                  <c:pt idx="9">
                    <c:v>Okt</c:v>
                  </c:pt>
                  <c:pt idx="10">
                    <c:v>Nov</c:v>
                  </c:pt>
                  <c:pt idx="11">
                    <c:v>Dez</c:v>
                  </c:pt>
                </c:lvl>
              </c:multiLvlStrCache>
            </c:multiLvlStrRef>
          </c:cat>
          <c:val>
            <c:numRef>
              <c:f>Sheet1!$B$2:$B$13</c:f>
              <c:numCache>
                <c:formatCode>General</c:formatCode>
                <c:ptCount val="12"/>
                <c:pt idx="0">
                  <c:v>3</c:v>
                </c:pt>
                <c:pt idx="1">
                  <c:v>5</c:v>
                </c:pt>
                <c:pt idx="2">
                  <c:v>8</c:v>
                </c:pt>
                <c:pt idx="3">
                  <c:v>12</c:v>
                </c:pt>
                <c:pt idx="4">
                  <c:v>17</c:v>
                </c:pt>
                <c:pt idx="5">
                  <c:v>23</c:v>
                </c:pt>
                <c:pt idx="6">
                  <c:v>31</c:v>
                </c:pt>
                <c:pt idx="7">
                  <c:v>40</c:v>
                </c:pt>
                <c:pt idx="8">
                  <c:v>52</c:v>
                </c:pt>
                <c:pt idx="9">
                  <c:v>66</c:v>
                </c:pt>
                <c:pt idx="10">
                  <c:v>83</c:v>
                </c:pt>
                <c:pt idx="11">
                  <c:v>104</c:v>
                </c:pt>
              </c:numCache>
            </c:numRef>
          </c:val>
        </c:ser>
        <c:dLbls>
          <c:numFmt formatCode="0" sourceLinked="0"/>
          <c:txPr>
            <a:bodyPr/>
            <a:lstStyle/>
            <a:p>
              <a:pPr>
                <a:defRPr b="0" i="0" strike="noStrike" sz="1050" u="none">
                  <a:solidFill>
                    <a:srgbClr val="1F1D2A"/>
                  </a:solidFill>
                  <a:latin typeface="Calibri"/>
                </a:defRPr>
              </a:pPr>
            </a:p>
          </c:txPr>
          <c:showLegendKey val="0"/>
          <c:showVal val="1"/>
          <c:showCatName val="0"/>
          <c:showSerName val="0"/>
          <c:showPercent val="0"/>
          <c:showBubbleSize val="0"/>
          <c:showLeaderLines val="0"/>
        </c:dLbls>
        <c:gapWidth val="55"/>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E3E1EA"/>
            </a:solidFill>
            <a:prstDash val="solid"/>
            <a:round/>
          </a:ln>
        </c:spPr>
        <c:txPr>
          <a:bodyPr/>
          <a:lstStyle/>
          <a:p>
            <a:pPr>
              <a:defRPr sz="1200" b="0" i="0" u="none" strike="noStrike">
                <a:solidFill>
                  <a:srgbClr val="6B687A"/>
                </a:solidFill>
                <a:latin typeface="Calibri"/>
              </a:defRPr>
            </a:pPr>
            <a:endParaRPr lang="de-DE"/>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col"/>
        <c:grouping val="clustered"/>
        <c:varyColors val="0"/>
        <c:ser>
          <c:idx val="0"/>
          <c:order val="0"/>
          <c:tx>
            <c:strRef>
              <c:f>Sheet1!$B$1</c:f>
              <c:strCache>
                <c:ptCount val="1"/>
                <c:pt idx="0">
                  <c:v>Umsatz</c:v>
                </c:pt>
              </c:strCache>
            </c:strRef>
          </c:tx>
          <c:spPr>
            <a:solidFill>
              <a:schemeClr val="accent1"/>
            </a:solidFill>
            <a:effectLst/>
          </c:spPr>
          <c:invertIfNegative val="0"/>
          <c:dLbls>
            <c:numFmt formatCode="0.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cat>
            <c:multiLvlStrRef>
              <c:f>Sheet1!$A$2:$A$6</c:f>
              <c:multiLvlStrCache>
                <c:ptCount val="5"/>
                <c:lvl>
                  <c:pt idx="0">
                    <c:v>2026</c:v>
                  </c:pt>
                  <c:pt idx="1">
                    <c:v>2027</c:v>
                  </c:pt>
                  <c:pt idx="2">
                    <c:v>2028</c:v>
                  </c:pt>
                  <c:pt idx="3">
                    <c:v>2029</c:v>
                  </c:pt>
                  <c:pt idx="4">
                    <c:v>2030</c:v>
                  </c:pt>
                </c:lvl>
              </c:multiLvlStrCache>
            </c:multiLvlStrRef>
          </c:cat>
          <c:val>
            <c:numRef>
              <c:f>Sheet1!$B$2:$B$6</c:f>
              <c:numCache>
                <c:formatCode>General</c:formatCode>
                <c:ptCount val="5"/>
                <c:pt idx="0">
                  <c:v>0.2</c:v>
                </c:pt>
                <c:pt idx="1">
                  <c:v>0.7</c:v>
                </c:pt>
                <c:pt idx="2">
                  <c:v>2.1</c:v>
                </c:pt>
                <c:pt idx="3">
                  <c:v>4.8</c:v>
                </c:pt>
                <c:pt idx="4">
                  <c:v>9.5</c:v>
                </c:pt>
              </c:numCache>
            </c:numRef>
          </c:val>
        </c:ser>
        <c:ser>
          <c:idx val="1"/>
          <c:order val="1"/>
          <c:tx>
            <c:strRef>
              <c:f>Sheet1!$C$1</c:f>
              <c:strCache>
                <c:ptCount val="1"/>
                <c:pt idx="0">
                  <c:v>Kosten</c:v>
                </c:pt>
              </c:strCache>
            </c:strRef>
          </c:tx>
          <c:spPr>
            <a:solidFill>
              <a:schemeClr val="accent1">
                <a:lumMod val="40000"/>
                <a:lumOff val="60000"/>
              </a:schemeClr>
            </a:solidFill>
            <a:effectLst/>
          </c:spPr>
          <c:invertIfNegative val="0"/>
          <c:dLbls>
            <c:numFmt formatCode="0.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cat>
            <c:multiLvlStrRef>
              <c:f>Sheet1!$A$2:$A$6</c:f>
              <c:multiLvlStrCache>
                <c:ptCount val="5"/>
                <c:lvl>
                  <c:pt idx="0">
                    <c:v>2026</c:v>
                  </c:pt>
                  <c:pt idx="1">
                    <c:v>2027</c:v>
                  </c:pt>
                  <c:pt idx="2">
                    <c:v>2028</c:v>
                  </c:pt>
                  <c:pt idx="3">
                    <c:v>2029</c:v>
                  </c:pt>
                  <c:pt idx="4">
                    <c:v>2030</c:v>
                  </c:pt>
                </c:lvl>
              </c:multiLvlStrCache>
            </c:multiLvlStrRef>
          </c:cat>
          <c:val>
            <c:numRef>
              <c:f>Sheet1!$C$2:$C$6</c:f>
              <c:numCache>
                <c:formatCode>General</c:formatCode>
                <c:ptCount val="5"/>
                <c:pt idx="0">
                  <c:v>0.9</c:v>
                </c:pt>
                <c:pt idx="1">
                  <c:v>1.6</c:v>
                </c:pt>
                <c:pt idx="2">
                  <c:v>2.6</c:v>
                </c:pt>
                <c:pt idx="3">
                  <c:v>4.1</c:v>
                </c:pt>
                <c:pt idx="4">
                  <c:v>6.9</c:v>
                </c:pt>
              </c:numCache>
            </c:numRef>
          </c:val>
        </c:ser>
        <c:dLbls>
          <c:numFmt formatCode="0.0" sourceLinked="0"/>
          <c:txPr>
            <a:bodyPr/>
            <a:lstStyle/>
            <a:p>
              <a:pPr>
                <a:defRPr b="0" i="0" strike="noStrike" sz="1100" u="none">
                  <a:solidFill>
                    <a:srgbClr val="1F1D2A"/>
                  </a:solidFill>
                  <a:latin typeface="Calibri"/>
                </a:defRPr>
              </a:pPr>
            </a:p>
          </c:txPr>
          <c:showLegendKey val="0"/>
          <c:showVal val="1"/>
          <c:showCatName val="0"/>
          <c:showSerName val="0"/>
          <c:showPercent val="0"/>
          <c:showBubbleSize val="0"/>
          <c:showLeaderLines val="0"/>
        </c:dLbls>
        <c:gapWidth val="70"/>
        <c:overlap val="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E3E1EA"/>
            </a:solidFill>
            <a:prstDash val="solid"/>
            <a:round/>
          </a:ln>
        </c:spPr>
        <c:txPr>
          <a:bodyPr/>
          <a:lstStyle/>
          <a:p>
            <a:pPr>
              <a:defRPr sz="1200" b="0" i="0" u="none" strike="noStrike">
                <a:solidFill>
                  <a:srgbClr val="6B687A"/>
                </a:solidFill>
                <a:latin typeface="Calibri"/>
              </a:defRPr>
            </a:pPr>
            <a:endParaRPr lang="de-DE"/>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legend>
      <c:legendPos val="t"/>
      <c:overlay val="0"/>
      <c:txPr>
        <a:bodyPr/>
        <a:lstStyle/>
        <a:p>
          <a:pPr>
            <a:defRPr sz="1200">
              <a:solidFill>
                <a:srgbClr val="6B687A"/>
              </a:solidFill>
              <a:latin typeface="Calibri"/>
              <a:cs typeface="Calibri"/>
            </a:defRPr>
          </a:pPr>
          <a:endParaRPr lang="de-DE"/>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c:chart>
    <c:autoTitleDeleted val="1"/>
    <c:plotArea>
      <c:layout/>
      <c:barChart>
        <c:barDir val="bar"/>
        <c:grouping val="clustered"/>
        <c:varyColors val="0"/>
        <c:ser>
          <c:idx val="0"/>
          <c:order val="0"/>
          <c:tx>
            <c:strRef>
              <c:f>Sheet1!$B$1</c:f>
              <c:strCache>
                <c:ptCount val="1"/>
                <c:pt idx="0">
                  <c:v>Anteil</c:v>
                </c:pt>
              </c:strCache>
            </c:strRef>
          </c:tx>
          <c:spPr>
            <a:solidFill>
              <a:schemeClr val="accent1"/>
            </a:solidFill>
            <a:effectLst/>
          </c:spPr>
          <c:invertIfNegative val="0"/>
          <c:dLbls>
            <c:numFmt formatCode="0&quot; %&quot;" sourceLinked="0"/>
            <c:txPr>
              <a:bodyPr/>
              <a:lstStyle/>
              <a:p>
                <a:pPr>
                  <a:defRPr b="0" i="0" strike="noStrike" sz="1300" u="none">
                    <a:solidFill>
                      <a:srgbClr val="1F1D2A"/>
                    </a:solidFill>
                    <a:latin typeface="Calibri"/>
                  </a:defRPr>
                </a:pPr>
              </a:p>
            </c:txPr>
            <c:showLegendKey val="0"/>
            <c:showVal val="1"/>
            <c:showCatName val="0"/>
            <c:showSerName val="0"/>
            <c:showPercent val="0"/>
            <c:showBubbleSize val="0"/>
            <c:showLeaderLines val="0"/>
          </c:dLbls>
          <c:cat>
            <c:multiLvlStrRef>
              <c:f>Sheet1!$A$2:$A$4</c:f>
              <c:multiLvlStrCache>
                <c:ptCount val="3"/>
                <c:lvl>
                  <c:pt idx="0">
                    <c:v>Produkt und Technik</c:v>
                  </c:pt>
                  <c:pt idx="1">
                    <c:v>Vertrieb und Marketing</c:v>
                  </c:pt>
                  <c:pt idx="2">
                    <c:v>Betrieb und Reserve</c:v>
                  </c:pt>
                </c:lvl>
              </c:multiLvlStrCache>
            </c:multiLvlStrRef>
          </c:cat>
          <c:val>
            <c:numRef>
              <c:f>Sheet1!$B$2:$B$4</c:f>
              <c:numCache>
                <c:formatCode>General</c:formatCode>
                <c:ptCount val="3"/>
                <c:pt idx="0">
                  <c:v>45</c:v>
                </c:pt>
                <c:pt idx="1">
                  <c:v>35</c:v>
                </c:pt>
                <c:pt idx="2">
                  <c:v>20</c:v>
                </c:pt>
              </c:numCache>
            </c:numRef>
          </c:val>
        </c:ser>
        <c:dLbls>
          <c:numFmt formatCode="0&quot; %&quot;" sourceLinked="0"/>
          <c:txPr>
            <a:bodyPr/>
            <a:lstStyle/>
            <a:p>
              <a:pPr>
                <a:defRPr b="0" i="0" strike="noStrike" sz="1300" u="none">
                  <a:solidFill>
                    <a:srgbClr val="1F1D2A"/>
                  </a:solidFill>
                  <a:latin typeface="Calibri"/>
                </a:defRPr>
              </a:pPr>
            </a:p>
          </c:txPr>
          <c:showLegendKey val="0"/>
          <c:showVal val="1"/>
          <c:showCatName val="0"/>
          <c:showSerName val="0"/>
          <c:showPercent val="0"/>
          <c:showBubbleSize val="0"/>
          <c:showLeaderLines val="0"/>
        </c:dLbls>
        <c:gapWidth val="60"/>
        <c:overlap val="0"/>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1F1D2A"/>
                </a:solidFill>
                <a:latin typeface="Calibri"/>
              </a:defRPr>
            </a:pPr>
            <a:endParaRPr lang="de-DE"/>
          </a:p>
        </c:txPr>
        <c:crossAx val="2094734552"/>
        <c:crosses val="autoZero"/>
        <c:auto val="1"/>
        <c:lblAlgn val="ctr"/>
        <c:noMultiLvlLbl val="1"/>
      </c:catAx>
      <c:valAx>
        <c:axId val="2094734552"/>
        <c:scaling>
          <c:orientation val="minMax"/>
          <c:max val="60"/>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6B687A"/>
                </a:solidFill>
                <a:latin typeface="Calibri"/>
              </a:defRPr>
            </a:pPr>
            <a:endParaRPr lang="de-DE"/>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SO NUTZT DU DIESE VORLAGE</a:t>
            </a:r>
          </a:p>
          <a:p>
            <a:r>
              <a:rPr lang="de-DE" dirty="0"/>
              <a:t>Graue Texte sind Hinweise: Klick hinein, markier den Hinweis und schreib deinen Text darüber.</a:t>
            </a:r>
          </a:p>
          <a:p>
            <a:r>
              <a:rPr lang="de-DE" dirty="0"/>
              <a:t>Überschriebener Text bleibt zunächst grau. Wenn alle Folien stehen, färbst du ihn auf einen Schlag dunkel: Entwurf &gt; Varianten &gt; Farben &gt; Farben anpassen, dort die zweite dunkle Textfarbe („Dunkel 2“) auf Schwarz setzen. Einzeln geht es über Start &gt; Schriftfarbe.</a:t>
            </a:r>
          </a:p>
          <a:p>
            <a:r>
              <a:rPr lang="de-DE" dirty="0"/>
              <a:t>Deine Markenfarbe setzt du im selben Fenster bei „Akzent 1“. Flächen, Zahlen, Tabelle und Diagramme ziehen mit.</a:t>
            </a:r>
          </a:p>
          <a:p>
            <a:r>
              <a:rPr lang="de-DE" dirty="0"/>
              <a:t>Die Diagramme sind echte PowerPoint-Diagramme mit Beispielzahlen: Rechtsklick &gt; Daten bearbeiten.</a:t>
            </a:r>
          </a:p>
          <a:p>
            <a:r>
              <a:rPr lang="de-DE" dirty="0"/>
              <a:t>Nutzung: frei, auch kommerziell, und du darfst alles verändern. Nur als eigene Vorlage weiterverkaufen darfst du sie nicht. Den Hinweis „Vorlage von slaide.de“ darfst du löschen.</a:t>
            </a:r>
          </a:p>
          <a:p>
            <a:r>
              <a:rPr lang="de-DE" dirty="0"/>
              <a:t>An Investoren schickst du am besten ein PDF: Datei &gt; Exportieren oder Speichern unter &gt; PDF.</a:t>
            </a:r>
          </a:p>
          <a:p/>
          <a:p>
            <a:r>
              <a:rPr lang="de-DE" dirty="0"/>
              <a:t>TITELFOLIE</a:t>
            </a:r>
          </a:p>
          <a:p>
            <a:r>
              <a:rPr lang="de-DE" dirty="0"/>
              <a:t>Was draufgehört: Logo, Firmenname, ein Satz, was ihr macht, und wer präsentiert. Mehr nicht.</a:t>
            </a:r>
          </a:p>
          <a:p>
            <a:r>
              <a:rPr lang="de-DE" dirty="0"/>
              <a:t>Der Satz sagt, für wen ihr welches Problem löst und mit welchem Ergebnis. Test: Jemand ohne Vorwissen kann ihn nach einmal Lesen nacherzählen.</a:t>
            </a:r>
          </a:p>
          <a:p>
            <a:r>
              <a:rPr lang="de-DE" dirty="0"/>
              <a:t>Typischer Fehler: ein Slogan statt einer Aussage („Die Zukunft der Energie“). Investoren wollen in wenigen Sekunden wissen, worum es geht.</a:t>
            </a:r>
          </a:p>
          <a:p>
            <a:r>
              <a:rPr lang="de-DE" dirty="0"/>
              <a:t>Beispiel (erfundenes Start-up für Energiesteuerung): „Voltaro glättet Lastspitzen in Gewerbebetrieben automatisch und senkt die Netzentgelte um bis zu 30 %.“</a:t>
            </a:r>
          </a:p>
          <a:p>
            <a:r>
              <a:rPr lang="de-DE" dirty="0"/>
              <a:t>Die drei Kennzahlen rechts sind optional. Nimm nur Zahlen, die du belegen kannst, etwa Gründungsjahr, zahlende Kunden und Jahresumsatz.</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das eine Problem, das du löst, aus Sicht deiner Kundin. Dazu drei Belege: wie viele es betrifft, was es kostet und wie Kundinnen es heute lösen.</a:t>
            </a:r>
          </a:p>
          <a:p>
            <a:r>
              <a:rPr lang="de-DE" dirty="0"/>
              <a:t>Wie viel Text: ein Satz als Aussage, drei Zahlen mit je einer Zeile Erklärung. Jede Zahl braucht eine Quelle, klein darunter oder im Anhang.</a:t>
            </a:r>
          </a:p>
          <a:p>
            <a:r>
              <a:rPr lang="de-DE" dirty="0"/>
              <a:t>Typischer Fehler: das Problem aus Sicht des eigenen Produkts beschreiben („Es gibt keine App für ...“). Eine Lücke im Markt ist noch keine Not der Kundin.</a:t>
            </a:r>
          </a:p>
          <a:p>
            <a:r>
              <a:rPr lang="de-DE" dirty="0"/>
              <a:t>Beispiel (erfundenes Start-up): „Eine einzige Viertelstunde entscheidet über die Stromrechnung eines ganzen Jahres.“ Beleg: 38 % der Stromkosten eines Gewerbebetriebs sind Leistungspreis, nicht Verbrauch.</a:t>
            </a:r>
          </a:p>
          <a:p>
            <a:r>
              <a:rPr lang="de-DE" dirty="0"/>
              <a:t>Tipp: Erzähl beim Vortrag ein echtes Beispiel einer Kundin. Das merkt sich das Publikum länger als jede Zahl.</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2</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wie du das Problem von Folie 2 löst, in einem Satz, und in drei Schritten, wie das für die Kundin abläuft.</a:t>
            </a:r>
          </a:p>
          <a:p>
            <a:r>
              <a:rPr lang="de-DE" dirty="0"/>
              <a:t>Wie viel Text: ein Satz plus drei kurze Punkte. Technik und Funktionen kommen auf die Produktfolie.</a:t>
            </a:r>
          </a:p>
          <a:p>
            <a:r>
              <a:rPr lang="de-DE" dirty="0"/>
              <a:t>Typischer Fehler: eine Funktionsliste. Investoren wollen den Nutzen sehen: Was ist für die Kundin danach anders, und warum geht das mit deinem Ansatz besser?</a:t>
            </a:r>
          </a:p>
          <a:p>
            <a:r>
              <a:rPr lang="de-DE" dirty="0"/>
              <a:t>Beispiel (erfundenes Start-up): „Voltaro sieht die Spitze kommen und verschiebt sie, bevor sie teuer wird.“ Drei Schritte: messen, vorhersagen, steuern.</a:t>
            </a:r>
          </a:p>
          <a:p>
            <a:r>
              <a:rPr lang="de-DE" dirty="0"/>
              <a:t>Tipp: Lies Problem und Lösung direkt hintereinander vor. Wenn die Lösung nicht genau auf das Problem antwortet, schärf eine der beiden Folien.</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3</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ein Bild deines Produkts, das die wichtigste Funktion zeigt. Screenshot, Foto, Prototyp oder Klickdummy, so echt wie möglich.</a:t>
            </a:r>
          </a:p>
          <a:p>
            <a:r>
              <a:rPr lang="de-DE" dirty="0"/>
              <a:t>Wie viel Text: drei kurze Erklärungen neben dem Bild. Willst du mehr zeigen, nimm lieber zwei oder drei Produktfolien als eine volle.</a:t>
            </a:r>
          </a:p>
          <a:p>
            <a:r>
              <a:rPr lang="de-DE" dirty="0"/>
              <a:t>Typischer Fehler: ein Architekturdiagramm oder eine Liste aller Funktionen. Zeig, was die Kundin sieht und tut.</a:t>
            </a:r>
          </a:p>
          <a:p>
            <a:r>
              <a:rPr lang="de-DE" dirty="0"/>
              <a:t>Beispiel (erfundenes Start-up): Ein Zähler-Gateway liest alle 15 Sekunden die Last, das Modell erkennt Spitzen 20 Minuten im Voraus und verschiebt Kühlung und Ladepunkte kurz.</a:t>
            </a:r>
          </a:p>
          <a:p>
            <a:r>
              <a:rPr lang="de-DE" dirty="0"/>
              <a:t>Bild einfügen: Einfügen &gt; Bilder, das Bild auf die graue Fläche ziehen und die graue Fläche danach löschen.</a:t>
            </a:r>
          </a:p>
          <a:p>
            <a:r>
              <a:rPr lang="de-DE" dirty="0"/>
              <a:t>Tipp: Wenn du live pitchst, ist hier der richtige Moment für eine kurze Demo oder ein Video von 20 Sekunden.</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4</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wie groß der Markt ist (TAM, SAM, SOM) und warum jetzt der richtige Zeitpunkt ist.</a:t>
            </a:r>
          </a:p>
          <a:p>
            <a:r>
              <a:rPr lang="de-DE" dirty="0"/>
              <a:t>TAM ist der Gesamtmarkt: alle, die das Problem haben. SAM ist der Teil, den du mit deinem Angebot heute erreichen kannst, etwa ein Land oder eine Branche. SOM ist, was du in drei bis fünf Jahren realistisch gewinnen willst.</a:t>
            </a:r>
          </a:p>
          <a:p>
            <a:r>
              <a:rPr lang="de-DE" dirty="0"/>
              <a:t>Rechne von unten: Anzahl möglicher Kunden mal Preis pro Jahr. Das überzeugt mehr als ein Anteil an einer großen Zahl aus einer Studie.</a:t>
            </a:r>
          </a:p>
          <a:p>
            <a:r>
              <a:rPr lang="de-DE" dirty="0"/>
              <a:t>Typischer Fehler: nur eine riesige Marktzahl („ein Markt von 50 Milliarden“) ohne Weg, wie du davon etwas bekommst.</a:t>
            </a:r>
          </a:p>
          <a:p>
            <a:r>
              <a:rPr lang="de-DE" dirty="0"/>
              <a:t>Beispiel (erfundenes Start-up): TAM 2,6 Mrd. € (Gewerbekunden mit Leistungsmessung in der EU), SAM 780 Mio. € (DACH), SOM 46 Mio. € (4.000 Betriebe in Deutschland bis 2029).</a:t>
            </a:r>
          </a:p>
          <a:p>
            <a:r>
              <a:rPr lang="de-DE" dirty="0"/>
              <a:t>Warum jetzt: Was hat sich geändert, dass deine Lösung heute möglich oder nötig ist? Ein Gesetz, eine Technik, gesunkene Kosten, ein neues Verhalten.</a:t>
            </a:r>
          </a:p>
          <a:p>
            <a:r>
              <a:rPr lang="de-DE" dirty="0"/>
              <a:t>Tipp: Die Kreise sind normale Formen. Größe und Beschriftung änderst du wie bei jeder Form.</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5</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wer zahlt, wofür und wie viel. Dazu die wichtigsten Kennzahlen, sobald du sie hast: Kundenwert (LTV), Kosten pro Neukunde (CAC), Bruttomarge und Amortisation.</a:t>
            </a:r>
          </a:p>
          <a:p>
            <a:r>
              <a:rPr lang="de-DE" dirty="0"/>
              <a:t>Wie viel Text: ein Preis groß, ein Satz zum Preismodell, vier Zahlen. Rechenwege gehören in den Anhang oder in den Finanzplan.</a:t>
            </a:r>
          </a:p>
          <a:p>
            <a:r>
              <a:rPr lang="de-DE" dirty="0"/>
              <a:t>Typischer Fehler: mehrere Erlösmodelle auf einmal („Abo, Werbung, Datenverkauf und Beratung“). Das wirkt, als wüsstest du noch nicht, womit du Geld verdienst.</a:t>
            </a:r>
          </a:p>
          <a:p>
            <a:r>
              <a:rPr lang="de-DE" dirty="0"/>
              <a:t>Beispiel (erfundenes Start-up): 149 € pro Standort und Monat plus 990 € Einrichtung. Ein typischer Betrieb spart 640 € im Monat, das Abo bezahlt sich also im ersten Monat.</a:t>
            </a:r>
          </a:p>
          <a:p>
            <a:r>
              <a:rPr lang="de-DE" dirty="0"/>
              <a:t>Tipp: Noch keine belastbaren Zahlen? Dann schreib die Annahme dazu („bei 3 % Kündigungen pro Monat“), statt das Feld leer zu lassen.</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6</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was du schon erreicht hast, am besten als eine Kennzahl über Zeit. Umsatz ist am stärksten, dann zahlende Kunden, dann Pilotkunden, Absichtserklärungen oder eine Warteliste.</a:t>
            </a:r>
          </a:p>
          <a:p>
            <a:r>
              <a:rPr lang="de-DE" dirty="0"/>
              <a:t>Das Diagramm ist ein echtes PowerPoint-Diagramm mit Beispielzahlen. Rechtsklick &gt; Daten bearbeiten, dann trägst du deine Werte in die Tabelle ein.</a:t>
            </a:r>
          </a:p>
          <a:p>
            <a:r>
              <a:rPr lang="de-DE" dirty="0"/>
              <a:t>Typischer Fehler: aufaddierte Summen seit dem Start, etwa alle Anmeldungen bis heute, die zwangsläufig immer steigen. Investoren sehen das sofort. Zeig lieber, was im jeweiligen Monat zählt: zahlende Kunden oder Umsatz in diesem Monat.</a:t>
            </a:r>
          </a:p>
          <a:p>
            <a:r>
              <a:rPr lang="de-DE" dirty="0"/>
              <a:t>Beispiel (erfundenes Start-up): 86 Betriebe in 14 Monaten, 71 % davon über Empfehlungen, wiederkehrender Umsatz von 1,1 Mio. € pro Jahr.</a:t>
            </a:r>
          </a:p>
          <a:p>
            <a:r>
              <a:rPr lang="de-DE" dirty="0"/>
              <a:t>Tipp: Ist deine Traction stark, zieh diese Folie direkt hinter die Lösung. Dann tragen die Zahlen den Rest des Pitches.</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7</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die Alternativen, zwischen denen deine Kundin heute wählt, und warum sie zu dir wechselt. Dazu gehört auch die Lösung, die sie heute nutzt, etwa Excel, E-Mail oder ein Dienstleister.</a:t>
            </a:r>
          </a:p>
          <a:p>
            <a:r>
              <a:rPr lang="de-DE" dirty="0"/>
              <a:t>Die Tabelle ist eine normale PowerPoint-Tabelle: Zeilen fügst du mit Rechtsklick &gt; Einfügen hinzu. Nimm Kriterien, die Kundinnen wirklich vergleichen, nicht nur die, bei denen du gewinnst.</a:t>
            </a:r>
          </a:p>
          <a:p>
            <a:r>
              <a:rPr lang="de-DE" dirty="0"/>
              <a:t>Typischer Fehler: „Wir haben keine Konkurrenz.“ Das glaubt kein Investor. Es klingt, als gäbe es keinen Markt oder als hättest du nicht gesucht.</a:t>
            </a:r>
          </a:p>
          <a:p>
            <a:r>
              <a:rPr lang="de-DE" dirty="0"/>
              <a:t>Beispiel (erfundenes Start-up): Industrie-Energiemanagement steuert, braucht aber ein Projekt. Messdienste zeigen Kurven, handeln aber nicht. Voltaro macht beides und ist in einer Stunde eingerichtet.</a:t>
            </a:r>
          </a:p>
          <a:p>
            <a:r>
              <a:rPr lang="de-DE" dirty="0"/>
              <a:t>Tipp: Schreib unter die Tabelle, wann und woher du die Angaben hast. Preise und Funktionen ändern sich.</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8</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wie du Kunden gewinnst, Kanal für Kanal, und was ein neuer Kunde dich kostet. Am besten in Phasen: die ersten Kunden, ein wiederholbarer Kanal, dann Wachstum.</a:t>
            </a:r>
          </a:p>
          <a:p>
            <a:r>
              <a:rPr lang="de-DE" dirty="0"/>
              <a:t>Wie viel Text: pro Phase ein Kanal und ein Ziel. Unten drei Zahlen, die zeigen, dass du deinen Vertrieb kennst: Verkaufszyklus, Kosten pro Neukunde, wichtigster Kanal.</a:t>
            </a:r>
          </a:p>
          <a:p>
            <a:r>
              <a:rPr lang="de-DE" dirty="0"/>
              <a:t>Typischer Fehler: Allgemeinplätze wie „Social Media, SEO und Messen“. Nenn den einen Kanal, der heute schon funktioniert, mit einer Zahl.</a:t>
            </a:r>
          </a:p>
          <a:p>
            <a:r>
              <a:rPr lang="de-DE" dirty="0"/>
              <a:t>Beispiel (erfundenes Start-up): 71 % der Kunden kommen über Empfehlungen von Energieberatern und Handwerkskammern. Mit der Runde folgt der Vertrieb in Bayern und Baden-Württemberg.</a:t>
            </a:r>
          </a:p>
          <a:p>
            <a:r>
              <a:rPr lang="de-DE" dirty="0"/>
              <a:t>Tipp: Hast du einen Partnerkanal, nenn Partner und Konditionen. Das ist oft der glaubwürdigste Teil dieser Folie.</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9</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die Gründerinnen und Gründer, mit Foto, Rolle und einem Satz, warum genau diese Person dieses Problem lösen kann.</a:t>
            </a:r>
          </a:p>
          <a:p>
            <a:r>
              <a:rPr lang="de-DE" dirty="0"/>
              <a:t>Wie viel Text: pro Person ein bis zwei Stationen und am besten eine Zahl („8 Jahre Energievertrieb bei einem Stadtwerk“). Kein Lebenslauf.</a:t>
            </a:r>
          </a:p>
          <a:p>
            <a:r>
              <a:rPr lang="de-DE" dirty="0"/>
              <a:t>Typischer Fehler: viele Beiräte und Logos, aber keine Antwort darauf, wer das Produkt baut und wer verkauft. Zeig die Gründer zuerst. Einen Beirat nur, wenn er für die Runde wirklich zählt.</a:t>
            </a:r>
          </a:p>
          <a:p>
            <a:r>
              <a:rPr lang="de-DE" dirty="0"/>
              <a:t>Beispiel (erfundenes Start-up): Lena Hartmann, CEO, acht Jahre Energievertrieb bei einem Stadtwerk. Jonas Albrecht, CTO, zuvor Embedded-Leitung bei einem Wärmepumpen-Hersteller.</a:t>
            </a:r>
          </a:p>
          <a:p>
            <a:r>
              <a:rPr lang="de-DE" dirty="0"/>
              <a:t>Foto einfügen: Klick auf den Kreis, dann Formformat &gt; Fülleffekt &gt; Bild. So bleibt das Foto rund.</a:t>
            </a:r>
          </a:p>
          <a:p>
            <a:r>
              <a:rPr lang="de-DE" dirty="0"/>
              <a:t>Tipp: Sag offen, welche Rolle noch fehlt und dass ihr sie mit der Runde besetzt. Das wirkt stärker als ein aufgefülltes Team.</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10</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Umsatz und Kosten der nächsten drei bis fünf Jahre, der Zeitpunkt des Break-even und wie viel Kapital du bis dahin brauchst.</a:t>
            </a:r>
          </a:p>
          <a:p>
            <a:r>
              <a:rPr lang="de-DE" dirty="0"/>
              <a:t>Das Diagramm ist ein echtes PowerPoint-Diagramm mit Beispielzahlen in Mio. €: Rechtsklick &gt; Daten bearbeiten. Die drei Zahlen rechts trägst du von Hand ein.</a:t>
            </a:r>
          </a:p>
          <a:p>
            <a:r>
              <a:rPr lang="de-DE" dirty="0"/>
              <a:t>Wie viel Text: das Diagramm und drei Zahlen. Die Herleitung gehört in den Finanzplan, den du im Anhang oder auf Nachfrage schickst.</a:t>
            </a:r>
          </a:p>
          <a:p>
            <a:r>
              <a:rPr lang="de-DE" dirty="0"/>
              <a:t>Typischer Fehler: eine Kurve, die ab dem dritten Jahr steil nach oben geht, ohne Annahmen. Nenn die zwei, drei Annahmen, die alles tragen, etwa Preis, neue Kunden pro Monat und Kündigungsrate.</a:t>
            </a:r>
          </a:p>
          <a:p>
            <a:r>
              <a:rPr lang="de-DE" dirty="0"/>
              <a:t>Beispiel (erfundenes Start-up): 5 Mio. € wiederkehrender Umsatz und Break-even im vierten Quartal 2027.</a:t>
            </a:r>
          </a:p>
          <a:p>
            <a:r>
              <a:rPr lang="de-DE" dirty="0"/>
              <a:t>Tipp: Die Zahlen hier müssen zu Folie 12 passen. Das gesuchte Kapital sollte bis zum nächsten Meilenstein reichen, mit etwas Puffer.</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11</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Was draufgehört: wie viel Kapital du suchst, in welcher Form, wofür du es ausgibst und was du damit bis wann erreichst.</a:t>
            </a:r>
          </a:p>
          <a:p>
            <a:r>
              <a:rPr lang="de-DE" dirty="0"/>
              <a:t>Wie viel Text: eine Summe groß, die Verteilung als Diagramm, drei Meilensteine. Die Bewertung musst du hier nicht nennen, die kommt im Gespräch.</a:t>
            </a:r>
          </a:p>
          <a:p>
            <a:r>
              <a:rPr lang="de-DE" dirty="0"/>
              <a:t>Typischer Fehler: eine runde Summe ohne Plan („Wir suchen 1 Million“). Leite die Summe aus den Meilensteinen ab: Was muss bis zur nächsten Runde erreicht sein, und was kostet das?</a:t>
            </a:r>
          </a:p>
          <a:p>
            <a:r>
              <a:rPr lang="de-DE" dirty="0"/>
              <a:t>Beispiel (erfundenes Start-up): 2,5 Mio. € Seed für 24 Monate. 45 % Produkt und Technik, 35 % Vertrieb und Partner, 20 % Betrieb. Meilensteine: 1.000 Betriebe bis Ende 2027, Markteintritt in Österreich Mitte 2027.</a:t>
            </a:r>
          </a:p>
          <a:p>
            <a:r>
              <a:rPr lang="de-DE" dirty="0"/>
              <a:t>Das Diagramm ist ein echtes PowerPoint-Diagramm: Rechtsklick &gt; Daten bearbeiten.</a:t>
            </a:r>
          </a:p>
          <a:p>
            <a:r>
              <a:rPr lang="de-DE" dirty="0"/>
              <a:t>Tipp: Planst du Fördermittel oder ein Bankdarlehen mit ein, schreib es dazu. Investoren wollen wissen, womit ihr Geld zusammen wirkt.</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12</a:t>
            </a:fld>
            <a:endParaRPr lang="de-DE"/>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Diese Folie ist optional. Lösch sie, wenn du das Deck nur als PDF verschickst und die Kontaktdaten schon in der E-Mail stehen.</a:t>
            </a:r>
          </a:p>
          <a:p>
            <a:r>
              <a:rPr lang="de-DE" dirty="0"/>
              <a:t>Was draufgehört: ein Satz zum Schluss, wer der Ansprechpartner ist und welcher nächste Schritt sinnvoll ist, zum Beispiel Zugang zum Datenraum oder ein Termin mit dem ganzen Team.</a:t>
            </a:r>
          </a:p>
          <a:p>
            <a:r>
              <a:rPr lang="de-DE" dirty="0"/>
              <a:t>Typischer Fehler: eine Folie „Vielen Dank für Ihre Aufmerksamkeit“ ohne Kontakt. Die letzte Folie bleibt in der Fragerunde am längsten stehen, nutz sie.</a:t>
            </a:r>
          </a:p>
          <a:p>
            <a:r>
              <a:rPr lang="de-DE" dirty="0"/>
              <a:t>Beispiel (erfundenes Start-up): „Lass uns über die nächste Spitze reden.“ Ansprechpartnerin Lena Hartmann, CEO. Nächster Schritt: Zugang zum Datenraum.</a:t>
            </a:r>
            <a:endParaRPr lang="de-DE" dirty="0"/>
          </a:p>
        </p:txBody>
      </p:sp>
      <p:sp>
        <p:nvSpPr>
          <p:cNvPr id="4" name="Slide Number Placeholder 3"/>
          <p:cNvSpPr>
            <a:spLocks noGrp="1"/>
          </p:cNvSpPr>
          <p:nvPr>
            <p:ph type="sldNum" sz="quarter" idx="10"/>
          </p:nvPr>
        </p:nvSpPr>
        <p:spPr/>
        <p:txBody>
          <a:bodyPr/>
          <a:lstStyle/>
          <a:p>
            <a:fld id="{F7021451-1387-4CA6-816F-3879F97B5CBC}" type="slidenum">
              <a:rPr lang="de-DE"/>
              <a:t>13</a:t>
            </a:fld>
            <a:endParaRPr lang="de-DE"/>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ITCH_TITEL">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ITCH_INHALT">
    <p:bg>
      <p:bgPr>
        <a:solidFill>
          <a:srgbClr val="FFFFFF"/>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1003</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null</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Farbfläche"/>
          <p:cNvSpPr/>
          <p:nvPr/>
        </p:nvSpPr>
        <p:spPr>
          <a:xfrm>
            <a:off x="8168335" y="0"/>
            <a:ext cx="4023360" cy="6858000"/>
          </a:xfrm>
          <a:prstGeom prst="rect">
            <a:avLst/>
          </a:prstGeom>
          <a:solidFill>
            <a:schemeClr val="accent1"/>
          </a:solidFill>
          <a:ln/>
        </p:spPr>
      </p:sp>
      <p:sp>
        <p:nvSpPr>
          <p:cNvPr id="3" name="Logo"/>
          <p:cNvSpPr txBox="1"/>
          <p:nvPr/>
        </p:nvSpPr>
        <p:spPr>
          <a:xfrm>
            <a:off x="731520" y="658368"/>
            <a:ext cx="1737360" cy="603504"/>
          </a:xfrm>
          <a:prstGeom prst="roundRect">
            <a:avLst>
              <a:gd name="adj" fmla="val 12121"/>
            </a:avLst>
          </a:prstGeom>
          <a:noFill/>
          <a:ln w="12700">
            <a:solidFill>
              <a:srgbClr val="C9C7D2"/>
            </a:solidFill>
            <a:prstDash val="dash"/>
          </a:ln>
        </p:spPr>
        <p:txBody>
          <a:bodyPr wrap="square" lIns="0" tIns="0" rIns="0" bIns="0" rtlCol="0" anchor="ctr"/>
          <a:lstStyle/>
          <a:p>
            <a:pPr algn="ctr" indent="0" marL="0">
              <a:buNone/>
            </a:pPr>
            <a:r>
              <a:rPr lang="de-DE" altLang="en-US" sz="1200" dirty="0">
                <a:solidFill>
                  <a:schemeClr val="tx2"/>
                </a:solidFill>
              </a:rPr>
              <a:t>Dein Logo</a:t>
            </a:r>
            <a:endParaRPr lang="de-DE" sz="1200" dirty="0"/>
          </a:p>
        </p:txBody>
      </p:sp>
      <p:sp>
        <p:nvSpPr>
          <p:cNvPr id="4" name="Art des Dokuments"/>
          <p:cNvSpPr txBox="1"/>
          <p:nvPr/>
        </p:nvSpPr>
        <p:spPr>
          <a:xfrm>
            <a:off x="731520" y="2011680"/>
            <a:ext cx="5486400" cy="320040"/>
          </a:xfrm>
          <a:prstGeom prst="rect">
            <a:avLst/>
          </a:prstGeom>
          <a:noFill/>
          <a:ln/>
        </p:spPr>
        <p:txBody>
          <a:bodyPr wrap="square" lIns="0" tIns="0" rIns="0" bIns="0" rtlCol="0" anchor="t"/>
          <a:lstStyle/>
          <a:p>
            <a:pPr algn="l" indent="0" marL="0">
              <a:buNone/>
            </a:pPr>
            <a:r>
              <a:rPr lang="de-DE" altLang="en-US" sz="1300" b="1" spc="200" kern="0" dirty="0">
                <a:solidFill>
                  <a:schemeClr val="accent1"/>
                </a:solidFill>
              </a:rPr>
              <a:t>PITCH DECK</a:t>
            </a:r>
            <a:endParaRPr lang="de-DE" sz="1300" dirty="0"/>
          </a:p>
        </p:txBody>
      </p:sp>
      <p:sp>
        <p:nvSpPr>
          <p:cNvPr id="5" name="Firmenname"/>
          <p:cNvSpPr txBox="1"/>
          <p:nvPr/>
        </p:nvSpPr>
        <p:spPr>
          <a:xfrm>
            <a:off x="731520" y="2395728"/>
            <a:ext cx="6949440" cy="1005840"/>
          </a:xfrm>
          <a:prstGeom prst="rect">
            <a:avLst/>
          </a:prstGeom>
          <a:noFill/>
          <a:ln/>
        </p:spPr>
        <p:txBody>
          <a:bodyPr wrap="square" lIns="0" tIns="0" rIns="0" bIns="0" rtlCol="0" anchor="t"/>
          <a:lstStyle/>
          <a:p>
            <a:pPr algn="l" indent="0" marL="0">
              <a:buNone/>
            </a:pPr>
            <a:r>
              <a:rPr lang="de-DE" altLang="en-US" sz="5400" b="1" dirty="0">
                <a:solidFill>
                  <a:schemeClr val="tx2"/>
                </a:solidFill>
              </a:rPr>
              <a:t>Firmenname</a:t>
            </a:r>
            <a:endParaRPr lang="de-DE" sz="5400" dirty="0"/>
          </a:p>
        </p:txBody>
      </p:sp>
      <p:sp>
        <p:nvSpPr>
          <p:cNvPr id="6" name="Ein Satz zum Unternehmen"/>
          <p:cNvSpPr txBox="1"/>
          <p:nvPr/>
        </p:nvSpPr>
        <p:spPr>
          <a:xfrm>
            <a:off x="731520" y="3529584"/>
            <a:ext cx="6583680" cy="1097280"/>
          </a:xfrm>
          <a:prstGeom prst="rect">
            <a:avLst/>
          </a:prstGeom>
          <a:noFill/>
          <a:ln/>
        </p:spPr>
        <p:txBody>
          <a:bodyPr wrap="square" lIns="0" tIns="0" rIns="0" bIns="0" rtlCol="0" anchor="t"/>
          <a:lstStyle/>
          <a:p>
            <a:pPr algn="l" indent="0" marL="0">
              <a:lnSpc>
                <a:spcPct val="105000"/>
              </a:lnSpc>
              <a:buNone/>
            </a:pPr>
            <a:r>
              <a:rPr lang="de-DE" altLang="en-US" sz="2200" dirty="0">
                <a:solidFill>
                  <a:schemeClr val="tx2"/>
                </a:solidFill>
              </a:rPr>
              <a:t>Was ihr macht, in einem Satz: für wen, welches Problem, welches Ergebnis.</a:t>
            </a:r>
            <a:endParaRPr lang="de-DE" sz="2200" dirty="0"/>
          </a:p>
        </p:txBody>
      </p:sp>
      <p:sp>
        <p:nvSpPr>
          <p:cNvPr id="7" name="Wer präsentiert"/>
          <p:cNvSpPr txBox="1"/>
          <p:nvPr/>
        </p:nvSpPr>
        <p:spPr>
          <a:xfrm>
            <a:off x="731520" y="5138928"/>
            <a:ext cx="6675120" cy="658368"/>
          </a:xfrm>
          <a:prstGeom prst="rect">
            <a:avLst/>
          </a:prstGeom>
          <a:noFill/>
          <a:ln/>
        </p:spPr>
        <p:txBody>
          <a:bodyPr wrap="square" lIns="0" tIns="0" rIns="0" bIns="0" rtlCol="0" anchor="t"/>
          <a:lstStyle/>
          <a:p>
            <a:pPr algn="l" indent="0" marL="0">
              <a:lnSpc>
                <a:spcPct val="115000"/>
              </a:lnSpc>
              <a:buNone/>
            </a:pPr>
            <a:r>
              <a:rPr lang="de-DE" altLang="en-US" sz="1400" dirty="0">
                <a:solidFill>
                  <a:schemeClr val="tx2"/>
                </a:solidFill>
              </a:rPr>
              <a:t>Vorname Nachname, Rolle · name@firma.de</a:t>
            </a:r>
            <a:endParaRPr lang="de-DE" sz="1400" dirty="0"/>
          </a:p>
          <a:p>
            <a:pPr algn="l" indent="0" marL="0">
              <a:lnSpc>
                <a:spcPct val="115000"/>
              </a:lnSpc>
              <a:buNone/>
            </a:pPr>
            <a:r>
              <a:rPr lang="de-DE" altLang="en-US" sz="1400" dirty="0">
                <a:solidFill>
                  <a:schemeClr val="tx2"/>
                </a:solidFill>
              </a:rPr>
              <a:t>Anlass und Datum, z. B. Seed-Runde, Oktober 2026</a:t>
            </a:r>
            <a:endParaRPr lang="de-DE" sz="1400" dirty="0"/>
          </a:p>
        </p:txBody>
      </p:sp>
      <p:sp>
        <p:nvSpPr>
          <p:cNvPr id="8" name="Kennzahl 1 Bezeichnung"/>
          <p:cNvSpPr txBox="1"/>
          <p:nvPr/>
        </p:nvSpPr>
        <p:spPr>
          <a:xfrm>
            <a:off x="8778240" y="1097280"/>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GEGRÜNDET</a:t>
            </a:r>
            <a:endParaRPr lang="de-DE" sz="1100" dirty="0"/>
          </a:p>
        </p:txBody>
      </p:sp>
      <p:sp>
        <p:nvSpPr>
          <p:cNvPr id="9" name="Kennzahl 1"/>
          <p:cNvSpPr txBox="1"/>
          <p:nvPr/>
        </p:nvSpPr>
        <p:spPr>
          <a:xfrm>
            <a:off x="8778240" y="1389888"/>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Jahr</a:t>
            </a:r>
            <a:endParaRPr lang="de-DE" sz="3000" dirty="0"/>
          </a:p>
        </p:txBody>
      </p:sp>
      <p:sp>
        <p:nvSpPr>
          <p:cNvPr id="10" name="Shape 8"/>
          <p:cNvSpPr/>
          <p:nvPr/>
        </p:nvSpPr>
        <p:spPr>
          <a:xfrm>
            <a:off x="8778240" y="2194560"/>
            <a:ext cx="2864815" cy="0"/>
          </a:xfrm>
          <a:prstGeom prst="line">
            <a:avLst/>
          </a:prstGeom>
          <a:noFill/>
          <a:ln w="9525">
            <a:solidFill>
              <a:srgbClr val="FFFFFF"/>
            </a:solidFill>
            <a:prstDash val="solid"/>
          </a:ln>
        </p:spPr>
      </p:sp>
      <p:sp>
        <p:nvSpPr>
          <p:cNvPr id="11" name="Kennzahl 2 Bezeichnung"/>
          <p:cNvSpPr txBox="1"/>
          <p:nvPr/>
        </p:nvSpPr>
        <p:spPr>
          <a:xfrm>
            <a:off x="8778240" y="2578608"/>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ZAHLENDE KUNDEN</a:t>
            </a:r>
            <a:endParaRPr lang="de-DE" sz="1100" dirty="0"/>
          </a:p>
        </p:txBody>
      </p:sp>
      <p:sp>
        <p:nvSpPr>
          <p:cNvPr id="12" name="Kennzahl 2"/>
          <p:cNvSpPr txBox="1"/>
          <p:nvPr/>
        </p:nvSpPr>
        <p:spPr>
          <a:xfrm>
            <a:off x="8778240" y="2871216"/>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Anzahl</a:t>
            </a:r>
            <a:endParaRPr lang="de-DE" sz="3000" dirty="0"/>
          </a:p>
        </p:txBody>
      </p:sp>
      <p:sp>
        <p:nvSpPr>
          <p:cNvPr id="13" name="Shape 11"/>
          <p:cNvSpPr/>
          <p:nvPr/>
        </p:nvSpPr>
        <p:spPr>
          <a:xfrm>
            <a:off x="8778240" y="3675888"/>
            <a:ext cx="2864815" cy="0"/>
          </a:xfrm>
          <a:prstGeom prst="line">
            <a:avLst/>
          </a:prstGeom>
          <a:noFill/>
          <a:ln w="9525">
            <a:solidFill>
              <a:srgbClr val="FFFFFF"/>
            </a:solidFill>
            <a:prstDash val="solid"/>
          </a:ln>
        </p:spPr>
      </p:sp>
      <p:sp>
        <p:nvSpPr>
          <p:cNvPr id="14" name="Kennzahl 3 Bezeichnung"/>
          <p:cNvSpPr txBox="1"/>
          <p:nvPr/>
        </p:nvSpPr>
        <p:spPr>
          <a:xfrm>
            <a:off x="8778240" y="4059936"/>
            <a:ext cx="2864815" cy="274320"/>
          </a:xfrm>
          <a:prstGeom prst="rect">
            <a:avLst/>
          </a:prstGeom>
          <a:noFill/>
          <a:ln/>
        </p:spPr>
        <p:txBody>
          <a:bodyPr wrap="square" lIns="0" tIns="0" rIns="0" bIns="0" rtlCol="0" anchor="t"/>
          <a:lstStyle/>
          <a:p>
            <a:pPr algn="l" indent="0" marL="0">
              <a:buNone/>
            </a:pPr>
            <a:r>
              <a:rPr lang="de-DE" altLang="en-US" sz="1100" b="1" spc="150" kern="0" dirty="0">
                <a:solidFill>
                  <a:srgbClr val="FFFFFF"/>
                </a:solidFill>
              </a:rPr>
              <a:t>UMSATZ PRO JAHR</a:t>
            </a:r>
            <a:endParaRPr lang="de-DE" sz="1100" dirty="0"/>
          </a:p>
        </p:txBody>
      </p:sp>
      <p:sp>
        <p:nvSpPr>
          <p:cNvPr id="15" name="Kennzahl 3"/>
          <p:cNvSpPr txBox="1"/>
          <p:nvPr/>
        </p:nvSpPr>
        <p:spPr>
          <a:xfrm>
            <a:off x="8778240" y="4352544"/>
            <a:ext cx="2864815" cy="566928"/>
          </a:xfrm>
          <a:prstGeom prst="rect">
            <a:avLst/>
          </a:prstGeom>
          <a:noFill/>
          <a:ln/>
        </p:spPr>
        <p:txBody>
          <a:bodyPr wrap="square" lIns="0" tIns="0" rIns="0" bIns="0" rtlCol="0" anchor="t"/>
          <a:lstStyle/>
          <a:p>
            <a:pPr algn="l" indent="0" marL="0">
              <a:buNone/>
            </a:pPr>
            <a:r>
              <a:rPr lang="de-DE" altLang="en-US" sz="3000" b="1" dirty="0">
                <a:solidFill>
                  <a:srgbClr val="FFFFFF"/>
                </a:solidFill>
              </a:rPr>
              <a:t>0,0 Mio. €</a:t>
            </a:r>
            <a:endParaRPr lang="de-DE" sz="3000" dirty="0"/>
          </a:p>
        </p:txBody>
      </p:sp>
      <p:sp>
        <p:nvSpPr>
          <p:cNvPr id="16" name="Hinweis Vorlage (löschbar)"/>
          <p:cNvSpPr txBox="1"/>
          <p:nvPr/>
        </p:nvSpPr>
        <p:spPr>
          <a:xfrm>
            <a:off x="8778240" y="6291072"/>
            <a:ext cx="2864815" cy="237744"/>
          </a:xfrm>
          <a:prstGeom prst="rect">
            <a:avLst/>
          </a:prstGeom>
          <a:noFill/>
          <a:ln/>
        </p:spPr>
        <p:txBody>
          <a:bodyPr wrap="square" lIns="0" tIns="0" rIns="0" bIns="0" rtlCol="0" anchor="t"/>
          <a:lstStyle/>
          <a:p>
            <a:pPr algn="l" indent="0" marL="0">
              <a:buNone/>
            </a:pPr>
            <a:r>
              <a:rPr lang="de-DE" altLang="en-US" sz="900" dirty="0">
                <a:solidFill>
                  <a:srgbClr val="FFFFFF">
                    <a:alpha val="60000"/>
                  </a:srgbClr>
                </a:solidFill>
              </a:rPr>
              <a:t>Vorlage von slaide.de</a:t>
            </a:r>
            <a:endParaRPr lang="de-DE"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02 · PROBLEM</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200" b="1" dirty="0">
                <a:solidFill>
                  <a:schemeClr val="tx2"/>
                </a:solidFill>
              </a:rPr>
              <a:t>Das Problem in einem Satz, aus Sicht deiner Kundin.</a:t>
            </a:r>
            <a:endParaRPr lang="de-DE" sz="3200" dirty="0"/>
          </a:p>
        </p:txBody>
      </p:sp>
      <p:sp>
        <p:nvSpPr>
          <p:cNvPr id="4" name="Shape 2"/>
          <p:cNvSpPr/>
          <p:nvPr/>
        </p:nvSpPr>
        <p:spPr>
          <a:xfrm>
            <a:off x="731520" y="2834640"/>
            <a:ext cx="3271418" cy="0"/>
          </a:xfrm>
          <a:prstGeom prst="line">
            <a:avLst/>
          </a:prstGeom>
          <a:noFill/>
          <a:ln w="9525">
            <a:solidFill>
              <a:srgbClr val="E3E1EA"/>
            </a:solidFill>
            <a:prstDash val="solid"/>
          </a:ln>
        </p:spPr>
      </p:sp>
      <p:sp>
        <p:nvSpPr>
          <p:cNvPr id="5" name="Zahl 1"/>
          <p:cNvSpPr txBox="1"/>
          <p:nvPr/>
        </p:nvSpPr>
        <p:spPr>
          <a:xfrm>
            <a:off x="731520"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00 %</a:t>
            </a:r>
            <a:endParaRPr lang="de-DE" sz="4400" dirty="0"/>
          </a:p>
        </p:txBody>
      </p:sp>
      <p:sp>
        <p:nvSpPr>
          <p:cNvPr id="6" name="Beleg 1"/>
          <p:cNvSpPr txBox="1"/>
          <p:nvPr/>
        </p:nvSpPr>
        <p:spPr>
          <a:xfrm>
            <a:off x="731520" y="3931920"/>
            <a:ext cx="3271418" cy="118872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Wie viele es betrifft oder wie oft es passiert. Mit Quelle.</a:t>
            </a:r>
            <a:endParaRPr lang="de-DE" sz="1600" dirty="0"/>
          </a:p>
        </p:txBody>
      </p:sp>
      <p:sp>
        <p:nvSpPr>
          <p:cNvPr id="7" name="Shape 5"/>
          <p:cNvSpPr/>
          <p:nvPr/>
        </p:nvSpPr>
        <p:spPr>
          <a:xfrm>
            <a:off x="4460138" y="2834640"/>
            <a:ext cx="3271418" cy="0"/>
          </a:xfrm>
          <a:prstGeom prst="line">
            <a:avLst/>
          </a:prstGeom>
          <a:noFill/>
          <a:ln w="9525">
            <a:solidFill>
              <a:srgbClr val="E3E1EA"/>
            </a:solidFill>
            <a:prstDash val="solid"/>
          </a:ln>
        </p:spPr>
      </p:sp>
      <p:sp>
        <p:nvSpPr>
          <p:cNvPr id="8" name="Zahl 2"/>
          <p:cNvSpPr txBox="1"/>
          <p:nvPr/>
        </p:nvSpPr>
        <p:spPr>
          <a:xfrm>
            <a:off x="4460138"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0 Std.</a:t>
            </a:r>
            <a:endParaRPr lang="de-DE" sz="4400" dirty="0"/>
          </a:p>
        </p:txBody>
      </p:sp>
      <p:sp>
        <p:nvSpPr>
          <p:cNvPr id="9" name="Beleg 2"/>
          <p:cNvSpPr txBox="1"/>
          <p:nvPr/>
        </p:nvSpPr>
        <p:spPr>
          <a:xfrm>
            <a:off x="4460138" y="3931920"/>
            <a:ext cx="3271418" cy="118872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Was es pro Woche oder Monat an Zeit oder Geld kostet.</a:t>
            </a:r>
            <a:endParaRPr lang="de-DE" sz="1600" dirty="0"/>
          </a:p>
        </p:txBody>
      </p:sp>
      <p:sp>
        <p:nvSpPr>
          <p:cNvPr id="10" name="Shape 8"/>
          <p:cNvSpPr/>
          <p:nvPr/>
        </p:nvSpPr>
        <p:spPr>
          <a:xfrm>
            <a:off x="8188757" y="2834640"/>
            <a:ext cx="3271418" cy="0"/>
          </a:xfrm>
          <a:prstGeom prst="line">
            <a:avLst/>
          </a:prstGeom>
          <a:noFill/>
          <a:ln w="9525">
            <a:solidFill>
              <a:srgbClr val="E3E1EA"/>
            </a:solidFill>
            <a:prstDash val="solid"/>
          </a:ln>
        </p:spPr>
      </p:sp>
      <p:sp>
        <p:nvSpPr>
          <p:cNvPr id="11" name="Zahl 3"/>
          <p:cNvSpPr txBox="1"/>
          <p:nvPr/>
        </p:nvSpPr>
        <p:spPr>
          <a:xfrm>
            <a:off x="8188757" y="3035808"/>
            <a:ext cx="3271418" cy="777240"/>
          </a:xfrm>
          <a:prstGeom prst="rect">
            <a:avLst/>
          </a:prstGeom>
          <a:noFill/>
          <a:ln/>
        </p:spPr>
        <p:txBody>
          <a:bodyPr wrap="square" lIns="0" tIns="0" rIns="0" bIns="0" rtlCol="0" anchor="t"/>
          <a:lstStyle/>
          <a:p>
            <a:pPr algn="l" indent="0" marL="0">
              <a:buNone/>
            </a:pPr>
            <a:r>
              <a:rPr lang="de-DE" altLang="en-US" sz="4400" b="1" dirty="0">
                <a:solidFill>
                  <a:schemeClr val="accent1"/>
                </a:solidFill>
              </a:rPr>
              <a:t>0 €</a:t>
            </a:r>
            <a:endParaRPr lang="de-DE" sz="4400" dirty="0"/>
          </a:p>
        </p:txBody>
      </p:sp>
      <p:sp>
        <p:nvSpPr>
          <p:cNvPr id="12" name="Beleg 3"/>
          <p:cNvSpPr txBox="1"/>
          <p:nvPr/>
        </p:nvSpPr>
        <p:spPr>
          <a:xfrm>
            <a:off x="8188757" y="3931920"/>
            <a:ext cx="3271418" cy="118872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Was die Lösung von heute kostet und warum sie nicht reicht.</a:t>
            </a:r>
            <a:endParaRPr lang="de-DE" sz="1600" dirty="0"/>
          </a:p>
        </p:txBody>
      </p:sp>
      <p:sp>
        <p:nvSpPr>
          <p:cNvPr id="13" name="Quelle"/>
          <p:cNvSpPr txBox="1"/>
          <p:nvPr/>
        </p:nvSpPr>
        <p:spPr>
          <a:xfrm>
            <a:off x="731520" y="5870448"/>
            <a:ext cx="10728655" cy="256032"/>
          </a:xfrm>
          <a:prstGeom prst="rect">
            <a:avLst/>
          </a:prstGeom>
          <a:noFill/>
          <a:ln/>
        </p:spPr>
        <p:txBody>
          <a:bodyPr wrap="square" lIns="0" tIns="0" rIns="0" bIns="0" rtlCol="0" anchor="t"/>
          <a:lstStyle/>
          <a:p>
            <a:pPr algn="l" indent="0" marL="0">
              <a:buNone/>
            </a:pPr>
            <a:r>
              <a:rPr lang="de-DE" altLang="en-US" sz="1100" dirty="0">
                <a:solidFill>
                  <a:schemeClr val="tx2"/>
                </a:solidFill>
              </a:rPr>
              <a:t>Quellen, z. B. eigene Befragung von 30 Betrieben, 2026, oder eine Branchenstudie mit Jahr</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2</a:t>
            </a:fld>
            <a:endParaRPr lang="de-D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03 · LÖSUNG</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Wie du das Problem löst, in einem Satz. Nutzen statt Technik.</a:t>
            </a:r>
            <a:endParaRPr lang="de-DE" sz="3000" dirty="0"/>
          </a:p>
        </p:txBody>
      </p:sp>
      <p:sp>
        <p:nvSpPr>
          <p:cNvPr id="4" name="Schritt 1 Fläche"/>
          <p:cNvSpPr/>
          <p:nvPr/>
        </p:nvSpPr>
        <p:spPr>
          <a:xfrm>
            <a:off x="731520" y="2514600"/>
            <a:ext cx="3332378" cy="3200400"/>
          </a:xfrm>
          <a:prstGeom prst="roundRect">
            <a:avLst>
              <a:gd name="adj" fmla="val 3429"/>
            </a:avLst>
          </a:prstGeom>
          <a:solidFill>
            <a:schemeClr val="bg2"/>
          </a:solidFill>
          <a:ln/>
        </p:spPr>
      </p:sp>
      <p:sp>
        <p:nvSpPr>
          <p:cNvPr id="5" name="Schritt 1 Nummer"/>
          <p:cNvSpPr txBox="1"/>
          <p:nvPr/>
        </p:nvSpPr>
        <p:spPr>
          <a:xfrm>
            <a:off x="1078992" y="2852928"/>
            <a:ext cx="475488" cy="475488"/>
          </a:xfrm>
          <a:prstGeom prst="ellipse">
            <a:avLst/>
          </a:prstGeom>
          <a:solidFill>
            <a:schemeClr val="accent1"/>
          </a:solidFill>
          <a:ln/>
        </p:spPr>
        <p:txBody>
          <a:bodyPr wrap="square" lIns="0" tIns="0" rIns="0" bIns="0" rtlCol="0" anchor="ctr"/>
          <a:lstStyle/>
          <a:p>
            <a:pPr algn="ctr" indent="0" marL="0">
              <a:buNone/>
            </a:pPr>
            <a:r>
              <a:rPr lang="de-DE" altLang="en-US" sz="1600" b="1" dirty="0">
                <a:solidFill>
                  <a:srgbClr val="FFFFFF"/>
                </a:solidFill>
              </a:rPr>
              <a:t>1</a:t>
            </a:r>
            <a:endParaRPr lang="de-DE" sz="1600" dirty="0"/>
          </a:p>
        </p:txBody>
      </p:sp>
      <p:sp>
        <p:nvSpPr>
          <p:cNvPr id="6" name="Schritt 1"/>
          <p:cNvSpPr txBox="1"/>
          <p:nvPr/>
        </p:nvSpPr>
        <p:spPr>
          <a:xfrm>
            <a:off x="1078992" y="3611880"/>
            <a:ext cx="2637434" cy="77724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Schritt 1: wie es anfängt</a:t>
            </a:r>
            <a:endParaRPr lang="de-DE" sz="1900" dirty="0"/>
          </a:p>
        </p:txBody>
      </p:sp>
      <p:sp>
        <p:nvSpPr>
          <p:cNvPr id="7" name="Schritt 1 Text"/>
          <p:cNvSpPr txBox="1"/>
          <p:nvPr/>
        </p:nvSpPr>
        <p:spPr>
          <a:xfrm>
            <a:off x="1078992" y="4434840"/>
            <a:ext cx="2637434" cy="109728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Was die Kundin als Erstes tut oder bekommt. Ein Satz, ohne Fachbegriffe.</a:t>
            </a:r>
            <a:endParaRPr lang="de-DE" sz="1500" dirty="0"/>
          </a:p>
        </p:txBody>
      </p:sp>
      <p:sp>
        <p:nvSpPr>
          <p:cNvPr id="8" name="Schritt 2 Fläche"/>
          <p:cNvSpPr/>
          <p:nvPr/>
        </p:nvSpPr>
        <p:spPr>
          <a:xfrm>
            <a:off x="4429658" y="2514600"/>
            <a:ext cx="3332378" cy="3200400"/>
          </a:xfrm>
          <a:prstGeom prst="roundRect">
            <a:avLst>
              <a:gd name="adj" fmla="val 3429"/>
            </a:avLst>
          </a:prstGeom>
          <a:solidFill>
            <a:schemeClr val="bg2"/>
          </a:solidFill>
          <a:ln/>
        </p:spPr>
      </p:sp>
      <p:sp>
        <p:nvSpPr>
          <p:cNvPr id="9" name="Schritt 2 Nummer"/>
          <p:cNvSpPr txBox="1"/>
          <p:nvPr/>
        </p:nvSpPr>
        <p:spPr>
          <a:xfrm>
            <a:off x="4777130" y="2852928"/>
            <a:ext cx="475488" cy="475488"/>
          </a:xfrm>
          <a:prstGeom prst="ellipse">
            <a:avLst/>
          </a:prstGeom>
          <a:solidFill>
            <a:schemeClr val="accent1"/>
          </a:solidFill>
          <a:ln/>
        </p:spPr>
        <p:txBody>
          <a:bodyPr wrap="square" lIns="0" tIns="0" rIns="0" bIns="0" rtlCol="0" anchor="ctr"/>
          <a:lstStyle/>
          <a:p>
            <a:pPr algn="ctr" indent="0" marL="0">
              <a:buNone/>
            </a:pPr>
            <a:r>
              <a:rPr lang="de-DE" altLang="en-US" sz="1600" b="1" dirty="0">
                <a:solidFill>
                  <a:srgbClr val="FFFFFF"/>
                </a:solidFill>
              </a:rPr>
              <a:t>2</a:t>
            </a:r>
            <a:endParaRPr lang="de-DE" sz="1600" dirty="0"/>
          </a:p>
        </p:txBody>
      </p:sp>
      <p:sp>
        <p:nvSpPr>
          <p:cNvPr id="10" name="Schritt 2"/>
          <p:cNvSpPr txBox="1"/>
          <p:nvPr/>
        </p:nvSpPr>
        <p:spPr>
          <a:xfrm>
            <a:off x="4777130" y="3611880"/>
            <a:ext cx="2637434" cy="77724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Schritt 2: was dann passiert</a:t>
            </a:r>
            <a:endParaRPr lang="de-DE" sz="1900" dirty="0"/>
          </a:p>
        </p:txBody>
      </p:sp>
      <p:sp>
        <p:nvSpPr>
          <p:cNvPr id="11" name="Schritt 2 Text"/>
          <p:cNvSpPr txBox="1"/>
          <p:nvPr/>
        </p:nvSpPr>
        <p:spPr>
          <a:xfrm>
            <a:off x="4777130" y="4434840"/>
            <a:ext cx="2637434" cy="109728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Was deine Lösung übernimmt, das heute Zeit, Geld oder Nerven kostet.</a:t>
            </a:r>
            <a:endParaRPr lang="de-DE" sz="1500" dirty="0"/>
          </a:p>
        </p:txBody>
      </p:sp>
      <p:sp>
        <p:nvSpPr>
          <p:cNvPr id="12" name="Schritt 3 Fläche"/>
          <p:cNvSpPr/>
          <p:nvPr/>
        </p:nvSpPr>
        <p:spPr>
          <a:xfrm>
            <a:off x="8127797" y="2514600"/>
            <a:ext cx="3332378" cy="3200400"/>
          </a:xfrm>
          <a:prstGeom prst="roundRect">
            <a:avLst>
              <a:gd name="adj" fmla="val 3429"/>
            </a:avLst>
          </a:prstGeom>
          <a:solidFill>
            <a:schemeClr val="bg2"/>
          </a:solidFill>
          <a:ln/>
        </p:spPr>
      </p:sp>
      <p:sp>
        <p:nvSpPr>
          <p:cNvPr id="13" name="Schritt 3 Nummer"/>
          <p:cNvSpPr txBox="1"/>
          <p:nvPr/>
        </p:nvSpPr>
        <p:spPr>
          <a:xfrm>
            <a:off x="8475269" y="2852928"/>
            <a:ext cx="475488" cy="475488"/>
          </a:xfrm>
          <a:prstGeom prst="ellipse">
            <a:avLst/>
          </a:prstGeom>
          <a:solidFill>
            <a:schemeClr val="accent1"/>
          </a:solidFill>
          <a:ln/>
        </p:spPr>
        <p:txBody>
          <a:bodyPr wrap="square" lIns="0" tIns="0" rIns="0" bIns="0" rtlCol="0" anchor="ctr"/>
          <a:lstStyle/>
          <a:p>
            <a:pPr algn="ctr" indent="0" marL="0">
              <a:buNone/>
            </a:pPr>
            <a:r>
              <a:rPr lang="de-DE" altLang="en-US" sz="1600" b="1" dirty="0">
                <a:solidFill>
                  <a:srgbClr val="FFFFFF"/>
                </a:solidFill>
              </a:rPr>
              <a:t>3</a:t>
            </a:r>
            <a:endParaRPr lang="de-DE" sz="1600" dirty="0"/>
          </a:p>
        </p:txBody>
      </p:sp>
      <p:sp>
        <p:nvSpPr>
          <p:cNvPr id="14" name="Schritt 3"/>
          <p:cNvSpPr txBox="1"/>
          <p:nvPr/>
        </p:nvSpPr>
        <p:spPr>
          <a:xfrm>
            <a:off x="8475269" y="3611880"/>
            <a:ext cx="2637434" cy="777240"/>
          </a:xfrm>
          <a:prstGeom prst="rect">
            <a:avLst/>
          </a:prstGeom>
          <a:noFill/>
          <a:ln/>
        </p:spPr>
        <p:txBody>
          <a:bodyPr wrap="square" lIns="0" tIns="0" rIns="0" bIns="0" rtlCol="0" anchor="t"/>
          <a:lstStyle/>
          <a:p>
            <a:pPr algn="l" indent="0" marL="0">
              <a:lnSpc>
                <a:spcPct val="100000"/>
              </a:lnSpc>
              <a:buNone/>
            </a:pPr>
            <a:r>
              <a:rPr lang="de-DE" altLang="en-US" sz="1900" b="1" dirty="0">
                <a:solidFill>
                  <a:schemeClr val="tx2"/>
                </a:solidFill>
              </a:rPr>
              <a:t>Ergebnis: was sie davon hat</a:t>
            </a:r>
            <a:endParaRPr lang="de-DE" sz="1900" dirty="0"/>
          </a:p>
        </p:txBody>
      </p:sp>
      <p:sp>
        <p:nvSpPr>
          <p:cNvPr id="15" name="Schritt 3 Text"/>
          <p:cNvSpPr txBox="1"/>
          <p:nvPr/>
        </p:nvSpPr>
        <p:spPr>
          <a:xfrm>
            <a:off x="8475269" y="4434840"/>
            <a:ext cx="2637434" cy="1097280"/>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Der Nutzen, am besten als Zahl: Stunden, Euro, Prozent.</a:t>
            </a:r>
            <a:endParaRPr lang="de-DE" sz="15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3</a:t>
            </a:fld>
            <a:endParaRPr lang="de-DE"/>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04 · PRODUKT</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So sieht dein Produkt aus. Zeig es, statt es zu beschreiben.</a:t>
            </a:r>
            <a:endParaRPr lang="de-DE" sz="3000" dirty="0"/>
          </a:p>
        </p:txBody>
      </p:sp>
      <p:sp>
        <p:nvSpPr>
          <p:cNvPr id="4" name="Produktbild"/>
          <p:cNvSpPr txBox="1"/>
          <p:nvPr/>
        </p:nvSpPr>
        <p:spPr>
          <a:xfrm>
            <a:off x="731520" y="2286000"/>
            <a:ext cx="6675120" cy="3703320"/>
          </a:xfrm>
          <a:prstGeom prst="roundRect">
            <a:avLst>
              <a:gd name="adj" fmla="val 2963"/>
            </a:avLst>
          </a:prstGeom>
          <a:solidFill>
            <a:schemeClr val="bg2"/>
          </a:solidFill>
          <a:ln/>
        </p:spPr>
        <p:txBody>
          <a:bodyPr wrap="square" lIns="0" tIns="0" rIns="0" bIns="0" rtlCol="0" anchor="ctr"/>
          <a:lstStyle/>
          <a:p>
            <a:pPr algn="ctr" indent="0" marL="0">
              <a:lnSpc>
                <a:spcPct val="125000"/>
              </a:lnSpc>
              <a:buNone/>
            </a:pPr>
            <a:r>
              <a:rPr lang="de-DE" altLang="en-US" sz="1700" b="1" dirty="0">
                <a:solidFill>
                  <a:schemeClr val="tx2"/>
                </a:solidFill>
              </a:rPr>
              <a:t>Screenshot, Foto oder Prototyp</a:t>
            </a:r>
            <a:endParaRPr lang="de-DE" sz="1600" dirty="0"/>
          </a:p>
          <a:p>
            <a:pPr algn="ctr" indent="0" marL="0">
              <a:lnSpc>
                <a:spcPct val="125000"/>
              </a:lnSpc>
              <a:buNone/>
            </a:pPr>
            <a:r>
              <a:rPr lang="de-DE" altLang="en-US" sz="1300" dirty="0">
                <a:solidFill>
                  <a:schemeClr val="tx2"/>
                </a:solidFill>
              </a:rPr>
              <a:t>Einfügen &gt; Bilder, danach diese Fläche löschen</a:t>
            </a:r>
            <a:endParaRPr lang="de-DE" sz="1600" dirty="0"/>
          </a:p>
        </p:txBody>
      </p:sp>
      <p:sp>
        <p:nvSpPr>
          <p:cNvPr id="5" name="Funktion 1 Nummer"/>
          <p:cNvSpPr txBox="1"/>
          <p:nvPr/>
        </p:nvSpPr>
        <p:spPr>
          <a:xfrm>
            <a:off x="8001000" y="2286000"/>
            <a:ext cx="548640" cy="320040"/>
          </a:xfrm>
          <a:prstGeom prst="rect">
            <a:avLst/>
          </a:prstGeom>
          <a:noFill/>
          <a:ln/>
        </p:spPr>
        <p:txBody>
          <a:bodyPr wrap="square" lIns="0" tIns="0" rIns="0" bIns="0" rtlCol="0" anchor="t"/>
          <a:lstStyle/>
          <a:p>
            <a:pPr algn="l" indent="0" marL="0">
              <a:buNone/>
            </a:pPr>
            <a:r>
              <a:rPr lang="de-DE" altLang="en-US" sz="1400" b="1" dirty="0">
                <a:solidFill>
                  <a:schemeClr val="accent1"/>
                </a:solidFill>
              </a:rPr>
              <a:t>01</a:t>
            </a:r>
            <a:endParaRPr lang="de-DE" sz="1400" dirty="0"/>
          </a:p>
        </p:txBody>
      </p:sp>
      <p:sp>
        <p:nvSpPr>
          <p:cNvPr id="6" name="Funktion 1"/>
          <p:cNvSpPr txBox="1"/>
          <p:nvPr/>
        </p:nvSpPr>
        <p:spPr>
          <a:xfrm>
            <a:off x="8567928" y="2286000"/>
            <a:ext cx="2892247" cy="329184"/>
          </a:xfrm>
          <a:prstGeom prst="rect">
            <a:avLst/>
          </a:prstGeom>
          <a:noFill/>
          <a:ln/>
        </p:spPr>
        <p:txBody>
          <a:bodyPr wrap="square" lIns="0" tIns="0" rIns="0" bIns="0" rtlCol="0" anchor="t"/>
          <a:lstStyle/>
          <a:p>
            <a:pPr algn="l" indent="0" marL="0">
              <a:buNone/>
            </a:pPr>
            <a:r>
              <a:rPr lang="de-DE" altLang="en-US" sz="1700" b="1" dirty="0">
                <a:solidFill>
                  <a:schemeClr val="tx2"/>
                </a:solidFill>
              </a:rPr>
              <a:t>Die wichtigste Funktion</a:t>
            </a:r>
            <a:endParaRPr lang="de-DE" sz="1700" dirty="0"/>
          </a:p>
        </p:txBody>
      </p:sp>
      <p:sp>
        <p:nvSpPr>
          <p:cNvPr id="7" name="Funktion 1 Text"/>
          <p:cNvSpPr txBox="1"/>
          <p:nvPr/>
        </p:nvSpPr>
        <p:spPr>
          <a:xfrm>
            <a:off x="8567928" y="2651760"/>
            <a:ext cx="2892247" cy="566928"/>
          </a:xfrm>
          <a:prstGeom prst="rect">
            <a:avLst/>
          </a:prstGeom>
          <a:noFill/>
          <a:ln/>
        </p:spPr>
        <p:txBody>
          <a:bodyPr wrap="square" lIns="0" tIns="0" rIns="0" bIns="0" rtlCol="0" anchor="t"/>
          <a:lstStyle/>
          <a:p>
            <a:pPr algn="l" indent="0" marL="0">
              <a:lnSpc>
                <a:spcPct val="105000"/>
              </a:lnSpc>
              <a:buNone/>
            </a:pPr>
            <a:r>
              <a:rPr lang="de-DE" altLang="en-US" sz="1350" dirty="0">
                <a:solidFill>
                  <a:schemeClr val="tx2"/>
                </a:solidFill>
              </a:rPr>
              <a:t>Was die Kundin hier tut und was sie davon hat.</a:t>
            </a:r>
            <a:endParaRPr lang="de-DE" sz="1350" dirty="0"/>
          </a:p>
        </p:txBody>
      </p:sp>
      <p:sp>
        <p:nvSpPr>
          <p:cNvPr id="8" name="Shape 6"/>
          <p:cNvSpPr/>
          <p:nvPr/>
        </p:nvSpPr>
        <p:spPr>
          <a:xfrm>
            <a:off x="8001000" y="3364992"/>
            <a:ext cx="3459175" cy="0"/>
          </a:xfrm>
          <a:prstGeom prst="line">
            <a:avLst/>
          </a:prstGeom>
          <a:noFill/>
          <a:ln w="9525">
            <a:solidFill>
              <a:srgbClr val="E3E1EA"/>
            </a:solidFill>
            <a:prstDash val="solid"/>
          </a:ln>
        </p:spPr>
      </p:sp>
      <p:sp>
        <p:nvSpPr>
          <p:cNvPr id="9" name="Funktion 2 Nummer"/>
          <p:cNvSpPr txBox="1"/>
          <p:nvPr/>
        </p:nvSpPr>
        <p:spPr>
          <a:xfrm>
            <a:off x="8001000" y="3547872"/>
            <a:ext cx="548640" cy="320040"/>
          </a:xfrm>
          <a:prstGeom prst="rect">
            <a:avLst/>
          </a:prstGeom>
          <a:noFill/>
          <a:ln/>
        </p:spPr>
        <p:txBody>
          <a:bodyPr wrap="square" lIns="0" tIns="0" rIns="0" bIns="0" rtlCol="0" anchor="t"/>
          <a:lstStyle/>
          <a:p>
            <a:pPr algn="l" indent="0" marL="0">
              <a:buNone/>
            </a:pPr>
            <a:r>
              <a:rPr lang="de-DE" altLang="en-US" sz="1400" b="1" dirty="0">
                <a:solidFill>
                  <a:schemeClr val="accent1"/>
                </a:solidFill>
              </a:rPr>
              <a:t>02</a:t>
            </a:r>
            <a:endParaRPr lang="de-DE" sz="1400" dirty="0"/>
          </a:p>
        </p:txBody>
      </p:sp>
      <p:sp>
        <p:nvSpPr>
          <p:cNvPr id="10" name="Funktion 2"/>
          <p:cNvSpPr txBox="1"/>
          <p:nvPr/>
        </p:nvSpPr>
        <p:spPr>
          <a:xfrm>
            <a:off x="8567928" y="3547872"/>
            <a:ext cx="2892247" cy="329184"/>
          </a:xfrm>
          <a:prstGeom prst="rect">
            <a:avLst/>
          </a:prstGeom>
          <a:noFill/>
          <a:ln/>
        </p:spPr>
        <p:txBody>
          <a:bodyPr wrap="square" lIns="0" tIns="0" rIns="0" bIns="0" rtlCol="0" anchor="t"/>
          <a:lstStyle/>
          <a:p>
            <a:pPr algn="l" indent="0" marL="0">
              <a:buNone/>
            </a:pPr>
            <a:r>
              <a:rPr lang="de-DE" altLang="en-US" sz="1700" b="1" dirty="0">
                <a:solidFill>
                  <a:schemeClr val="tx2"/>
                </a:solidFill>
              </a:rPr>
              <a:t>Was dich unterscheidet</a:t>
            </a:r>
            <a:endParaRPr lang="de-DE" sz="1700" dirty="0"/>
          </a:p>
        </p:txBody>
      </p:sp>
      <p:sp>
        <p:nvSpPr>
          <p:cNvPr id="11" name="Funktion 2 Text"/>
          <p:cNvSpPr txBox="1"/>
          <p:nvPr/>
        </p:nvSpPr>
        <p:spPr>
          <a:xfrm>
            <a:off x="8567928" y="3913632"/>
            <a:ext cx="2892247" cy="566928"/>
          </a:xfrm>
          <a:prstGeom prst="rect">
            <a:avLst/>
          </a:prstGeom>
          <a:noFill/>
          <a:ln/>
        </p:spPr>
        <p:txBody>
          <a:bodyPr wrap="square" lIns="0" tIns="0" rIns="0" bIns="0" rtlCol="0" anchor="t"/>
          <a:lstStyle/>
          <a:p>
            <a:pPr algn="l" indent="0" marL="0">
              <a:lnSpc>
                <a:spcPct val="105000"/>
              </a:lnSpc>
              <a:buNone/>
            </a:pPr>
            <a:r>
              <a:rPr lang="de-DE" altLang="en-US" sz="1350" dirty="0">
                <a:solidFill>
                  <a:schemeClr val="tx2"/>
                </a:solidFill>
              </a:rPr>
              <a:t>Was ein Wettbewerber nicht hat oder nicht so einfach kann.</a:t>
            </a:r>
            <a:endParaRPr lang="de-DE" sz="1350" dirty="0"/>
          </a:p>
        </p:txBody>
      </p:sp>
      <p:sp>
        <p:nvSpPr>
          <p:cNvPr id="12" name="Shape 10"/>
          <p:cNvSpPr/>
          <p:nvPr/>
        </p:nvSpPr>
        <p:spPr>
          <a:xfrm>
            <a:off x="8001000" y="4626864"/>
            <a:ext cx="3459175" cy="0"/>
          </a:xfrm>
          <a:prstGeom prst="line">
            <a:avLst/>
          </a:prstGeom>
          <a:noFill/>
          <a:ln w="9525">
            <a:solidFill>
              <a:srgbClr val="E3E1EA"/>
            </a:solidFill>
            <a:prstDash val="solid"/>
          </a:ln>
        </p:spPr>
      </p:sp>
      <p:sp>
        <p:nvSpPr>
          <p:cNvPr id="13" name="Funktion 3 Nummer"/>
          <p:cNvSpPr txBox="1"/>
          <p:nvPr/>
        </p:nvSpPr>
        <p:spPr>
          <a:xfrm>
            <a:off x="8001000" y="4809744"/>
            <a:ext cx="548640" cy="320040"/>
          </a:xfrm>
          <a:prstGeom prst="rect">
            <a:avLst/>
          </a:prstGeom>
          <a:noFill/>
          <a:ln/>
        </p:spPr>
        <p:txBody>
          <a:bodyPr wrap="square" lIns="0" tIns="0" rIns="0" bIns="0" rtlCol="0" anchor="t"/>
          <a:lstStyle/>
          <a:p>
            <a:pPr algn="l" indent="0" marL="0">
              <a:buNone/>
            </a:pPr>
            <a:r>
              <a:rPr lang="de-DE" altLang="en-US" sz="1400" b="1" dirty="0">
                <a:solidFill>
                  <a:schemeClr val="accent1"/>
                </a:solidFill>
              </a:rPr>
              <a:t>03</a:t>
            </a:r>
            <a:endParaRPr lang="de-DE" sz="1400" dirty="0"/>
          </a:p>
        </p:txBody>
      </p:sp>
      <p:sp>
        <p:nvSpPr>
          <p:cNvPr id="14" name="Funktion 3"/>
          <p:cNvSpPr txBox="1"/>
          <p:nvPr/>
        </p:nvSpPr>
        <p:spPr>
          <a:xfrm>
            <a:off x="8567928" y="4809744"/>
            <a:ext cx="2892247" cy="329184"/>
          </a:xfrm>
          <a:prstGeom prst="rect">
            <a:avLst/>
          </a:prstGeom>
          <a:noFill/>
          <a:ln/>
        </p:spPr>
        <p:txBody>
          <a:bodyPr wrap="square" lIns="0" tIns="0" rIns="0" bIns="0" rtlCol="0" anchor="t"/>
          <a:lstStyle/>
          <a:p>
            <a:pPr algn="l" indent="0" marL="0">
              <a:buNone/>
            </a:pPr>
            <a:r>
              <a:rPr lang="de-DE" altLang="en-US" sz="1700" b="1" dirty="0">
                <a:solidFill>
                  <a:schemeClr val="tx2"/>
                </a:solidFill>
              </a:rPr>
              <a:t>Was als Nächstes kommt</a:t>
            </a:r>
            <a:endParaRPr lang="de-DE" sz="1700" dirty="0"/>
          </a:p>
        </p:txBody>
      </p:sp>
      <p:sp>
        <p:nvSpPr>
          <p:cNvPr id="15" name="Funktion 3 Text"/>
          <p:cNvSpPr txBox="1"/>
          <p:nvPr/>
        </p:nvSpPr>
        <p:spPr>
          <a:xfrm>
            <a:off x="8567928" y="5175504"/>
            <a:ext cx="2892247" cy="566928"/>
          </a:xfrm>
          <a:prstGeom prst="rect">
            <a:avLst/>
          </a:prstGeom>
          <a:noFill/>
          <a:ln/>
        </p:spPr>
        <p:txBody>
          <a:bodyPr wrap="square" lIns="0" tIns="0" rIns="0" bIns="0" rtlCol="0" anchor="t"/>
          <a:lstStyle/>
          <a:p>
            <a:pPr algn="l" indent="0" marL="0">
              <a:lnSpc>
                <a:spcPct val="105000"/>
              </a:lnSpc>
              <a:buNone/>
            </a:pPr>
            <a:r>
              <a:rPr lang="de-DE" altLang="en-US" sz="1350" dirty="0">
                <a:solidFill>
                  <a:schemeClr val="tx2"/>
                </a:solidFill>
              </a:rPr>
              <a:t>Der nächste Ausbauschritt, den diese Runde finanziert.</a:t>
            </a:r>
            <a:endParaRPr lang="de-DE" sz="135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4</a:t>
            </a:fld>
            <a:endParaRPr lang="de-D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05 · MARKT</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Wie groß der Markt ist und warum gerade jetzt.</a:t>
            </a:r>
            <a:endParaRPr lang="de-DE" sz="3000" dirty="0"/>
          </a:p>
        </p:txBody>
      </p:sp>
      <p:sp>
        <p:nvSpPr>
          <p:cNvPr id="4" name="TAM Kreis"/>
          <p:cNvSpPr/>
          <p:nvPr/>
        </p:nvSpPr>
        <p:spPr>
          <a:xfrm>
            <a:off x="731520" y="2286000"/>
            <a:ext cx="3749040" cy="3749040"/>
          </a:xfrm>
          <a:prstGeom prst="ellipse">
            <a:avLst/>
          </a:prstGeom>
          <a:solidFill>
            <a:schemeClr val="accent1">
              <a:alpha val="10000"/>
            </a:schemeClr>
          </a:solidFill>
          <a:ln/>
        </p:spPr>
      </p:sp>
      <p:sp>
        <p:nvSpPr>
          <p:cNvPr id="5" name="TAM Beschriftung"/>
          <p:cNvSpPr txBox="1"/>
          <p:nvPr/>
        </p:nvSpPr>
        <p:spPr>
          <a:xfrm>
            <a:off x="1691640" y="2560320"/>
            <a:ext cx="1828800" cy="329184"/>
          </a:xfrm>
          <a:prstGeom prst="rect">
            <a:avLst/>
          </a:prstGeom>
          <a:noFill/>
          <a:ln/>
        </p:spPr>
        <p:txBody>
          <a:bodyPr wrap="square" lIns="0" tIns="0" rIns="0" bIns="0" rtlCol="0" anchor="t"/>
          <a:lstStyle/>
          <a:p>
            <a:pPr algn="ctr" indent="0" marL="0">
              <a:buNone/>
            </a:pPr>
            <a:r>
              <a:rPr lang="de-DE" altLang="en-US" sz="1400" b="1" spc="150" kern="0" dirty="0">
                <a:solidFill>
                  <a:schemeClr val="accent1"/>
                </a:solidFill>
              </a:rPr>
              <a:t>TAM</a:t>
            </a:r>
            <a:endParaRPr lang="de-DE" sz="1400" dirty="0"/>
          </a:p>
        </p:txBody>
      </p:sp>
      <p:sp>
        <p:nvSpPr>
          <p:cNvPr id="6" name="SAM Kreis"/>
          <p:cNvSpPr/>
          <p:nvPr/>
        </p:nvSpPr>
        <p:spPr>
          <a:xfrm>
            <a:off x="1303020" y="3429000"/>
            <a:ext cx="2606040" cy="2606040"/>
          </a:xfrm>
          <a:prstGeom prst="ellipse">
            <a:avLst/>
          </a:prstGeom>
          <a:solidFill>
            <a:schemeClr val="accent1">
              <a:alpha val="18000"/>
            </a:schemeClr>
          </a:solidFill>
          <a:ln/>
        </p:spPr>
      </p:sp>
      <p:sp>
        <p:nvSpPr>
          <p:cNvPr id="7" name="SAM Beschriftung"/>
          <p:cNvSpPr txBox="1"/>
          <p:nvPr/>
        </p:nvSpPr>
        <p:spPr>
          <a:xfrm>
            <a:off x="1691640" y="3703320"/>
            <a:ext cx="1828800" cy="329184"/>
          </a:xfrm>
          <a:prstGeom prst="rect">
            <a:avLst/>
          </a:prstGeom>
          <a:noFill/>
          <a:ln/>
        </p:spPr>
        <p:txBody>
          <a:bodyPr wrap="square" lIns="0" tIns="0" rIns="0" bIns="0" rtlCol="0" anchor="t"/>
          <a:lstStyle/>
          <a:p>
            <a:pPr algn="ctr" indent="0" marL="0">
              <a:buNone/>
            </a:pPr>
            <a:r>
              <a:rPr lang="de-DE" altLang="en-US" sz="1400" b="1" spc="150" kern="0" dirty="0">
                <a:solidFill>
                  <a:schemeClr val="accent1"/>
                </a:solidFill>
              </a:rPr>
              <a:t>SAM</a:t>
            </a:r>
            <a:endParaRPr lang="de-DE" sz="1400" dirty="0"/>
          </a:p>
        </p:txBody>
      </p:sp>
      <p:sp>
        <p:nvSpPr>
          <p:cNvPr id="8" name="SOM Kreis"/>
          <p:cNvSpPr/>
          <p:nvPr/>
        </p:nvSpPr>
        <p:spPr>
          <a:xfrm>
            <a:off x="1874520" y="4572000"/>
            <a:ext cx="1463040" cy="1463040"/>
          </a:xfrm>
          <a:prstGeom prst="ellipse">
            <a:avLst/>
          </a:prstGeom>
          <a:solidFill>
            <a:schemeClr val="accent1"/>
          </a:solidFill>
          <a:ln/>
        </p:spPr>
      </p:sp>
      <p:sp>
        <p:nvSpPr>
          <p:cNvPr id="9" name="SOM Beschriftung"/>
          <p:cNvSpPr txBox="1"/>
          <p:nvPr/>
        </p:nvSpPr>
        <p:spPr>
          <a:xfrm>
            <a:off x="1691640" y="5138928"/>
            <a:ext cx="1828800" cy="329184"/>
          </a:xfrm>
          <a:prstGeom prst="rect">
            <a:avLst/>
          </a:prstGeom>
          <a:noFill/>
          <a:ln/>
        </p:spPr>
        <p:txBody>
          <a:bodyPr wrap="square" lIns="0" tIns="0" rIns="0" bIns="0" rtlCol="0" anchor="t"/>
          <a:lstStyle/>
          <a:p>
            <a:pPr algn="ctr" indent="0" marL="0">
              <a:buNone/>
            </a:pPr>
            <a:r>
              <a:rPr lang="de-DE" altLang="en-US" sz="1400" b="1" spc="150" kern="0" dirty="0">
                <a:solidFill>
                  <a:srgbClr val="FFFFFF"/>
                </a:solidFill>
              </a:rPr>
              <a:t>SOM</a:t>
            </a:r>
            <a:endParaRPr lang="de-DE" sz="1400" dirty="0"/>
          </a:p>
        </p:txBody>
      </p:sp>
      <p:sp>
        <p:nvSpPr>
          <p:cNvPr id="10" name="TAM Kürzel"/>
          <p:cNvSpPr txBox="1"/>
          <p:nvPr/>
        </p:nvSpPr>
        <p:spPr>
          <a:xfrm>
            <a:off x="5257800" y="2286000"/>
            <a:ext cx="822960"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TAM</a:t>
            </a:r>
            <a:endParaRPr lang="de-DE" sz="1200" dirty="0"/>
          </a:p>
        </p:txBody>
      </p:sp>
      <p:sp>
        <p:nvSpPr>
          <p:cNvPr id="11" name="TAM Wert"/>
          <p:cNvSpPr txBox="1"/>
          <p:nvPr/>
        </p:nvSpPr>
        <p:spPr>
          <a:xfrm>
            <a:off x="5257800" y="2532888"/>
            <a:ext cx="2468880" cy="475488"/>
          </a:xfrm>
          <a:prstGeom prst="rect">
            <a:avLst/>
          </a:prstGeom>
          <a:noFill/>
          <a:ln/>
        </p:spPr>
        <p:txBody>
          <a:bodyPr wrap="square" lIns="0" tIns="0" rIns="0" bIns="0" rtlCol="0" anchor="t"/>
          <a:lstStyle/>
          <a:p>
            <a:pPr algn="l" indent="0" marL="0">
              <a:buNone/>
            </a:pPr>
            <a:r>
              <a:rPr lang="de-DE" altLang="en-US" sz="2600" b="1" dirty="0">
                <a:solidFill>
                  <a:schemeClr val="tx2"/>
                </a:solidFill>
              </a:rPr>
              <a:t>0,0 Mrd. €</a:t>
            </a:r>
            <a:endParaRPr lang="de-DE" sz="2600" dirty="0"/>
          </a:p>
        </p:txBody>
      </p:sp>
      <p:sp>
        <p:nvSpPr>
          <p:cNvPr id="12" name="TAM Erklärung"/>
          <p:cNvSpPr txBox="1"/>
          <p:nvPr/>
        </p:nvSpPr>
        <p:spPr>
          <a:xfrm>
            <a:off x="7863840" y="2359152"/>
            <a:ext cx="3596335" cy="658368"/>
          </a:xfrm>
          <a:prstGeom prst="rect">
            <a:avLst/>
          </a:prstGeom>
          <a:noFill/>
          <a:ln/>
        </p:spPr>
        <p:txBody>
          <a:bodyPr wrap="square" lIns="0" tIns="0" rIns="0" bIns="0" rtlCol="0" anchor="ctr"/>
          <a:lstStyle/>
          <a:p>
            <a:pPr algn="l" indent="0" marL="0">
              <a:lnSpc>
                <a:spcPct val="105000"/>
              </a:lnSpc>
              <a:buNone/>
            </a:pPr>
            <a:r>
              <a:rPr lang="de-DE" altLang="en-US" sz="1350" dirty="0">
                <a:solidFill>
                  <a:schemeClr val="tx2"/>
                </a:solidFill>
              </a:rPr>
              <a:t>Gesamtmarkt: alle, die das Problem haben</a:t>
            </a:r>
            <a:endParaRPr lang="de-DE" sz="1350" dirty="0"/>
          </a:p>
        </p:txBody>
      </p:sp>
      <p:sp>
        <p:nvSpPr>
          <p:cNvPr id="13" name="Shape 11"/>
          <p:cNvSpPr/>
          <p:nvPr/>
        </p:nvSpPr>
        <p:spPr>
          <a:xfrm>
            <a:off x="5257800" y="3090672"/>
            <a:ext cx="6202375" cy="0"/>
          </a:xfrm>
          <a:prstGeom prst="line">
            <a:avLst/>
          </a:prstGeom>
          <a:noFill/>
          <a:ln w="9525">
            <a:solidFill>
              <a:srgbClr val="E3E1EA"/>
            </a:solidFill>
            <a:prstDash val="solid"/>
          </a:ln>
        </p:spPr>
      </p:sp>
      <p:sp>
        <p:nvSpPr>
          <p:cNvPr id="14" name="SAM Kürzel"/>
          <p:cNvSpPr txBox="1"/>
          <p:nvPr/>
        </p:nvSpPr>
        <p:spPr>
          <a:xfrm>
            <a:off x="5257800" y="3218688"/>
            <a:ext cx="822960"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SAM</a:t>
            </a:r>
            <a:endParaRPr lang="de-DE" sz="1200" dirty="0"/>
          </a:p>
        </p:txBody>
      </p:sp>
      <p:sp>
        <p:nvSpPr>
          <p:cNvPr id="15" name="SAM Wert"/>
          <p:cNvSpPr txBox="1"/>
          <p:nvPr/>
        </p:nvSpPr>
        <p:spPr>
          <a:xfrm>
            <a:off x="5257800" y="3465576"/>
            <a:ext cx="2468880" cy="475488"/>
          </a:xfrm>
          <a:prstGeom prst="rect">
            <a:avLst/>
          </a:prstGeom>
          <a:noFill/>
          <a:ln/>
        </p:spPr>
        <p:txBody>
          <a:bodyPr wrap="square" lIns="0" tIns="0" rIns="0" bIns="0" rtlCol="0" anchor="t"/>
          <a:lstStyle/>
          <a:p>
            <a:pPr algn="l" indent="0" marL="0">
              <a:buNone/>
            </a:pPr>
            <a:r>
              <a:rPr lang="de-DE" altLang="en-US" sz="2600" b="1" dirty="0">
                <a:solidFill>
                  <a:schemeClr val="tx2"/>
                </a:solidFill>
              </a:rPr>
              <a:t>000 Mio. €</a:t>
            </a:r>
            <a:endParaRPr lang="de-DE" sz="2600" dirty="0"/>
          </a:p>
        </p:txBody>
      </p:sp>
      <p:sp>
        <p:nvSpPr>
          <p:cNvPr id="16" name="SAM Erklärung"/>
          <p:cNvSpPr txBox="1"/>
          <p:nvPr/>
        </p:nvSpPr>
        <p:spPr>
          <a:xfrm>
            <a:off x="7863840" y="3291840"/>
            <a:ext cx="3596335" cy="658368"/>
          </a:xfrm>
          <a:prstGeom prst="rect">
            <a:avLst/>
          </a:prstGeom>
          <a:noFill/>
          <a:ln/>
        </p:spPr>
        <p:txBody>
          <a:bodyPr wrap="square" lIns="0" tIns="0" rIns="0" bIns="0" rtlCol="0" anchor="ctr"/>
          <a:lstStyle/>
          <a:p>
            <a:pPr algn="l" indent="0" marL="0">
              <a:lnSpc>
                <a:spcPct val="105000"/>
              </a:lnSpc>
              <a:buNone/>
            </a:pPr>
            <a:r>
              <a:rPr lang="de-DE" altLang="en-US" sz="1350" dirty="0">
                <a:solidFill>
                  <a:schemeClr val="tx2"/>
                </a:solidFill>
              </a:rPr>
              <a:t>Der Teil, den du mit deinem Angebot heute erreichen kannst</a:t>
            </a:r>
            <a:endParaRPr lang="de-DE" sz="1350" dirty="0"/>
          </a:p>
        </p:txBody>
      </p:sp>
      <p:sp>
        <p:nvSpPr>
          <p:cNvPr id="17" name="Shape 15"/>
          <p:cNvSpPr/>
          <p:nvPr/>
        </p:nvSpPr>
        <p:spPr>
          <a:xfrm>
            <a:off x="5257800" y="4023360"/>
            <a:ext cx="6202375" cy="0"/>
          </a:xfrm>
          <a:prstGeom prst="line">
            <a:avLst/>
          </a:prstGeom>
          <a:noFill/>
          <a:ln w="9525">
            <a:solidFill>
              <a:srgbClr val="E3E1EA"/>
            </a:solidFill>
            <a:prstDash val="solid"/>
          </a:ln>
        </p:spPr>
      </p:sp>
      <p:sp>
        <p:nvSpPr>
          <p:cNvPr id="18" name="SOM Kürzel"/>
          <p:cNvSpPr txBox="1"/>
          <p:nvPr/>
        </p:nvSpPr>
        <p:spPr>
          <a:xfrm>
            <a:off x="5257800" y="4151376"/>
            <a:ext cx="822960"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SOM</a:t>
            </a:r>
            <a:endParaRPr lang="de-DE" sz="1200" dirty="0"/>
          </a:p>
        </p:txBody>
      </p:sp>
      <p:sp>
        <p:nvSpPr>
          <p:cNvPr id="19" name="SOM Wert"/>
          <p:cNvSpPr txBox="1"/>
          <p:nvPr/>
        </p:nvSpPr>
        <p:spPr>
          <a:xfrm>
            <a:off x="5257800" y="4398264"/>
            <a:ext cx="2468880" cy="475488"/>
          </a:xfrm>
          <a:prstGeom prst="rect">
            <a:avLst/>
          </a:prstGeom>
          <a:noFill/>
          <a:ln/>
        </p:spPr>
        <p:txBody>
          <a:bodyPr wrap="square" lIns="0" tIns="0" rIns="0" bIns="0" rtlCol="0" anchor="t"/>
          <a:lstStyle/>
          <a:p>
            <a:pPr algn="l" indent="0" marL="0">
              <a:buNone/>
            </a:pPr>
            <a:r>
              <a:rPr lang="de-DE" altLang="en-US" sz="2600" b="1" dirty="0">
                <a:solidFill>
                  <a:schemeClr val="tx2"/>
                </a:solidFill>
              </a:rPr>
              <a:t>00 Mio. €</a:t>
            </a:r>
            <a:endParaRPr lang="de-DE" sz="2600" dirty="0"/>
          </a:p>
        </p:txBody>
      </p:sp>
      <p:sp>
        <p:nvSpPr>
          <p:cNvPr id="20" name="SOM Erklärung"/>
          <p:cNvSpPr txBox="1"/>
          <p:nvPr/>
        </p:nvSpPr>
        <p:spPr>
          <a:xfrm>
            <a:off x="7863840" y="4224528"/>
            <a:ext cx="3596335" cy="658368"/>
          </a:xfrm>
          <a:prstGeom prst="rect">
            <a:avLst/>
          </a:prstGeom>
          <a:noFill/>
          <a:ln/>
        </p:spPr>
        <p:txBody>
          <a:bodyPr wrap="square" lIns="0" tIns="0" rIns="0" bIns="0" rtlCol="0" anchor="ctr"/>
          <a:lstStyle/>
          <a:p>
            <a:pPr algn="l" indent="0" marL="0">
              <a:lnSpc>
                <a:spcPct val="105000"/>
              </a:lnSpc>
              <a:buNone/>
            </a:pPr>
            <a:r>
              <a:rPr lang="de-DE" altLang="en-US" sz="1350" dirty="0">
                <a:solidFill>
                  <a:schemeClr val="tx2"/>
                </a:solidFill>
              </a:rPr>
              <a:t>Dein Ziel in drei bis fünf Jahren: Kunden mal Preis pro Jahr</a:t>
            </a:r>
            <a:endParaRPr lang="de-DE" sz="1350" dirty="0"/>
          </a:p>
        </p:txBody>
      </p:sp>
      <p:sp>
        <p:nvSpPr>
          <p:cNvPr id="21" name="Warum jetzt Fläche"/>
          <p:cNvSpPr/>
          <p:nvPr/>
        </p:nvSpPr>
        <p:spPr>
          <a:xfrm>
            <a:off x="5257800" y="5120640"/>
            <a:ext cx="6202375" cy="914400"/>
          </a:xfrm>
          <a:prstGeom prst="roundRect">
            <a:avLst>
              <a:gd name="adj" fmla="val 12000"/>
            </a:avLst>
          </a:prstGeom>
          <a:solidFill>
            <a:schemeClr val="bg2"/>
          </a:solidFill>
          <a:ln/>
        </p:spPr>
      </p:sp>
      <p:sp>
        <p:nvSpPr>
          <p:cNvPr id="22" name="Warum jetzt"/>
          <p:cNvSpPr txBox="1"/>
          <p:nvPr/>
        </p:nvSpPr>
        <p:spPr>
          <a:xfrm>
            <a:off x="5532120" y="5230368"/>
            <a:ext cx="5653735" cy="713232"/>
          </a:xfrm>
          <a:prstGeom prst="rect">
            <a:avLst/>
          </a:prstGeom>
          <a:noFill/>
          <a:ln/>
        </p:spPr>
        <p:txBody>
          <a:bodyPr wrap="square" lIns="0" tIns="0" rIns="0" bIns="0" rtlCol="0" anchor="ctr"/>
          <a:lstStyle/>
          <a:p>
            <a:pPr algn="l" indent="0" marL="0">
              <a:lnSpc>
                <a:spcPct val="110000"/>
              </a:lnSpc>
              <a:buNone/>
            </a:pPr>
            <a:r>
              <a:rPr lang="de-DE" altLang="en-US" sz="1200" b="1" spc="150" kern="0" dirty="0">
                <a:solidFill>
                  <a:schemeClr val="accent1"/>
                </a:solidFill>
              </a:rPr>
              <a:t>WARUM JETZT</a:t>
            </a:r>
            <a:endParaRPr lang="de-DE" sz="1600" dirty="0"/>
          </a:p>
          <a:p>
            <a:pPr algn="l" indent="0" marL="0">
              <a:lnSpc>
                <a:spcPct val="110000"/>
              </a:lnSpc>
              <a:buNone/>
            </a:pPr>
            <a:r>
              <a:rPr lang="de-DE" altLang="en-US" sz="1350" dirty="0">
                <a:solidFill>
                  <a:schemeClr val="tx2"/>
                </a:solidFill>
              </a:rPr>
              <a:t>Was sich gerade ändert, etwa ein Gesetz, eine Technik oder die Kosten, und deine Lösung jetzt möglich oder nötig macht.</a:t>
            </a:r>
            <a:endParaRPr lang="de-DE" sz="16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06 · GESCHÄFTSMODELL</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200" b="1" dirty="0">
                <a:solidFill>
                  <a:schemeClr val="tx2"/>
                </a:solidFill>
              </a:rPr>
              <a:t>Wer zahlt, wofür und wie viel?</a:t>
            </a:r>
            <a:endParaRPr lang="de-DE" sz="3200" dirty="0"/>
          </a:p>
        </p:txBody>
      </p:sp>
      <p:sp>
        <p:nvSpPr>
          <p:cNvPr id="4" name="Preis"/>
          <p:cNvSpPr txBox="1"/>
          <p:nvPr/>
        </p:nvSpPr>
        <p:spPr>
          <a:xfrm>
            <a:off x="731520" y="2331720"/>
            <a:ext cx="4389120" cy="960120"/>
          </a:xfrm>
          <a:prstGeom prst="rect">
            <a:avLst/>
          </a:prstGeom>
          <a:noFill/>
          <a:ln/>
        </p:spPr>
        <p:txBody>
          <a:bodyPr wrap="square" lIns="0" tIns="0" rIns="0" bIns="0" rtlCol="0" anchor="t"/>
          <a:lstStyle/>
          <a:p>
            <a:pPr algn="l" indent="0" marL="0">
              <a:buNone/>
            </a:pPr>
            <a:r>
              <a:rPr lang="de-DE" altLang="en-US" sz="6400" b="1" dirty="0">
                <a:solidFill>
                  <a:schemeClr val="accent1"/>
                </a:solidFill>
              </a:rPr>
              <a:t>000 €</a:t>
            </a:r>
            <a:endParaRPr lang="de-DE" sz="6400" dirty="0"/>
          </a:p>
        </p:txBody>
      </p:sp>
      <p:sp>
        <p:nvSpPr>
          <p:cNvPr id="5" name="Preiseinheit"/>
          <p:cNvSpPr txBox="1"/>
          <p:nvPr/>
        </p:nvSpPr>
        <p:spPr>
          <a:xfrm>
            <a:off x="731520" y="3346704"/>
            <a:ext cx="4389120" cy="384048"/>
          </a:xfrm>
          <a:prstGeom prst="rect">
            <a:avLst/>
          </a:prstGeom>
          <a:noFill/>
          <a:ln/>
        </p:spPr>
        <p:txBody>
          <a:bodyPr wrap="square" lIns="0" tIns="0" rIns="0" bIns="0" rtlCol="0" anchor="t"/>
          <a:lstStyle/>
          <a:p>
            <a:pPr algn="l" indent="0" marL="0">
              <a:buNone/>
            </a:pPr>
            <a:r>
              <a:rPr lang="de-DE" altLang="en-US" sz="1900" dirty="0">
                <a:solidFill>
                  <a:schemeClr val="tx2"/>
                </a:solidFill>
              </a:rPr>
              <a:t>pro Kunde und Monat</a:t>
            </a:r>
            <a:endParaRPr lang="de-DE" sz="1900" dirty="0"/>
          </a:p>
        </p:txBody>
      </p:sp>
      <p:sp>
        <p:nvSpPr>
          <p:cNvPr id="6" name="Preismodell"/>
          <p:cNvSpPr txBox="1"/>
          <p:nvPr/>
        </p:nvSpPr>
        <p:spPr>
          <a:xfrm>
            <a:off x="731520" y="3977640"/>
            <a:ext cx="4114800" cy="1234440"/>
          </a:xfrm>
          <a:prstGeom prst="rect">
            <a:avLst/>
          </a:prstGeom>
          <a:noFill/>
          <a:ln/>
        </p:spPr>
        <p:txBody>
          <a:bodyPr wrap="square" lIns="0" tIns="0" rIns="0" bIns="0" rtlCol="0" anchor="t"/>
          <a:lstStyle/>
          <a:p>
            <a:pPr algn="l" indent="0" marL="0">
              <a:lnSpc>
                <a:spcPct val="110000"/>
              </a:lnSpc>
              <a:buNone/>
            </a:pPr>
            <a:r>
              <a:rPr lang="de-DE" altLang="en-US" sz="1500" dirty="0">
                <a:solidFill>
                  <a:schemeClr val="tx2"/>
                </a:solidFill>
              </a:rPr>
              <a:t>Preismodell in einem Satz: Abo, Lizenz, Provision oder Stückpreis. Und wer beim Kunden entscheidet und zahlt.</a:t>
            </a:r>
            <a:endParaRPr lang="de-DE" sz="1500" dirty="0"/>
          </a:p>
        </p:txBody>
      </p:sp>
      <p:sp>
        <p:nvSpPr>
          <p:cNvPr id="7" name="Kennzahl 1 Fläche"/>
          <p:cNvSpPr/>
          <p:nvPr/>
        </p:nvSpPr>
        <p:spPr>
          <a:xfrm>
            <a:off x="5532120" y="2286000"/>
            <a:ext cx="2836012" cy="1810512"/>
          </a:xfrm>
          <a:prstGeom prst="roundRect">
            <a:avLst>
              <a:gd name="adj" fmla="val 6061"/>
            </a:avLst>
          </a:prstGeom>
          <a:solidFill>
            <a:schemeClr val="bg2"/>
          </a:solidFill>
          <a:ln/>
        </p:spPr>
      </p:sp>
      <p:sp>
        <p:nvSpPr>
          <p:cNvPr id="8" name="Kennzahl 1 Bezeichnung"/>
          <p:cNvSpPr txBox="1"/>
          <p:nvPr/>
        </p:nvSpPr>
        <p:spPr>
          <a:xfrm>
            <a:off x="5806440" y="2542032"/>
            <a:ext cx="2287372" cy="256032"/>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KUNDENWERT (LTV)</a:t>
            </a:r>
            <a:endParaRPr lang="de-DE" sz="1100" dirty="0"/>
          </a:p>
        </p:txBody>
      </p:sp>
      <p:sp>
        <p:nvSpPr>
          <p:cNvPr id="9" name="Kennzahl 1"/>
          <p:cNvSpPr txBox="1"/>
          <p:nvPr/>
        </p:nvSpPr>
        <p:spPr>
          <a:xfrm>
            <a:off x="5806440" y="2852928"/>
            <a:ext cx="2287372" cy="530352"/>
          </a:xfrm>
          <a:prstGeom prst="rect">
            <a:avLst/>
          </a:prstGeom>
          <a:noFill/>
          <a:ln/>
        </p:spPr>
        <p:txBody>
          <a:bodyPr wrap="square" lIns="0" tIns="0" rIns="0" bIns="0" rtlCol="0" anchor="t"/>
          <a:lstStyle/>
          <a:p>
            <a:pPr algn="l" indent="0" marL="0">
              <a:buNone/>
            </a:pPr>
            <a:r>
              <a:rPr lang="de-DE" altLang="en-US" sz="2800" b="1" dirty="0">
                <a:solidFill>
                  <a:schemeClr val="tx2"/>
                </a:solidFill>
              </a:rPr>
              <a:t>0.000 €</a:t>
            </a:r>
            <a:endParaRPr lang="de-DE" sz="2800" dirty="0"/>
          </a:p>
        </p:txBody>
      </p:sp>
      <p:sp>
        <p:nvSpPr>
          <p:cNvPr id="10" name="Kennzahl 1 Erklärung"/>
          <p:cNvSpPr txBox="1"/>
          <p:nvPr/>
        </p:nvSpPr>
        <p:spPr>
          <a:xfrm>
            <a:off x="5806440" y="3419856"/>
            <a:ext cx="2287372" cy="512064"/>
          </a:xfrm>
          <a:prstGeom prst="rect">
            <a:avLst/>
          </a:prstGeom>
          <a:noFill/>
          <a:ln/>
        </p:spPr>
        <p:txBody>
          <a:bodyPr wrap="square" lIns="0" tIns="0" rIns="0" bIns="0" rtlCol="0" anchor="t"/>
          <a:lstStyle/>
          <a:p>
            <a:pPr algn="l" indent="0" marL="0">
              <a:lnSpc>
                <a:spcPct val="105000"/>
              </a:lnSpc>
              <a:buNone/>
            </a:pPr>
            <a:r>
              <a:rPr lang="de-DE" altLang="en-US" sz="1250" dirty="0">
                <a:solidFill>
                  <a:schemeClr val="tx2"/>
                </a:solidFill>
              </a:rPr>
              <a:t>Umsatz pro Kunde über die ganze Laufzeit</a:t>
            </a:r>
            <a:endParaRPr lang="de-DE" sz="1250" dirty="0"/>
          </a:p>
        </p:txBody>
      </p:sp>
      <p:sp>
        <p:nvSpPr>
          <p:cNvPr id="11" name="Kennzahl 2 Fläche"/>
          <p:cNvSpPr/>
          <p:nvPr/>
        </p:nvSpPr>
        <p:spPr>
          <a:xfrm>
            <a:off x="8624164" y="2286000"/>
            <a:ext cx="2836012" cy="1810512"/>
          </a:xfrm>
          <a:prstGeom prst="roundRect">
            <a:avLst>
              <a:gd name="adj" fmla="val 6061"/>
            </a:avLst>
          </a:prstGeom>
          <a:solidFill>
            <a:schemeClr val="bg2"/>
          </a:solidFill>
          <a:ln/>
        </p:spPr>
      </p:sp>
      <p:sp>
        <p:nvSpPr>
          <p:cNvPr id="12" name="Kennzahl 2 Bezeichnung"/>
          <p:cNvSpPr txBox="1"/>
          <p:nvPr/>
        </p:nvSpPr>
        <p:spPr>
          <a:xfrm>
            <a:off x="8898484" y="2542032"/>
            <a:ext cx="2287372" cy="256032"/>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KOSTEN PRO NEUKUNDE (CAC)</a:t>
            </a:r>
            <a:endParaRPr lang="de-DE" sz="1100" dirty="0"/>
          </a:p>
        </p:txBody>
      </p:sp>
      <p:sp>
        <p:nvSpPr>
          <p:cNvPr id="13" name="Kennzahl 2"/>
          <p:cNvSpPr txBox="1"/>
          <p:nvPr/>
        </p:nvSpPr>
        <p:spPr>
          <a:xfrm>
            <a:off x="8898484" y="2852928"/>
            <a:ext cx="2287372" cy="530352"/>
          </a:xfrm>
          <a:prstGeom prst="rect">
            <a:avLst/>
          </a:prstGeom>
          <a:noFill/>
          <a:ln/>
        </p:spPr>
        <p:txBody>
          <a:bodyPr wrap="square" lIns="0" tIns="0" rIns="0" bIns="0" rtlCol="0" anchor="t"/>
          <a:lstStyle/>
          <a:p>
            <a:pPr algn="l" indent="0" marL="0">
              <a:buNone/>
            </a:pPr>
            <a:r>
              <a:rPr lang="de-DE" altLang="en-US" sz="2800" b="1" dirty="0">
                <a:solidFill>
                  <a:schemeClr val="tx2"/>
                </a:solidFill>
              </a:rPr>
              <a:t>000 €</a:t>
            </a:r>
            <a:endParaRPr lang="de-DE" sz="2800" dirty="0"/>
          </a:p>
        </p:txBody>
      </p:sp>
      <p:sp>
        <p:nvSpPr>
          <p:cNvPr id="14" name="Kennzahl 2 Erklärung"/>
          <p:cNvSpPr txBox="1"/>
          <p:nvPr/>
        </p:nvSpPr>
        <p:spPr>
          <a:xfrm>
            <a:off x="8898484" y="3419856"/>
            <a:ext cx="2287372" cy="512064"/>
          </a:xfrm>
          <a:prstGeom prst="rect">
            <a:avLst/>
          </a:prstGeom>
          <a:noFill/>
          <a:ln/>
        </p:spPr>
        <p:txBody>
          <a:bodyPr wrap="square" lIns="0" tIns="0" rIns="0" bIns="0" rtlCol="0" anchor="t"/>
          <a:lstStyle/>
          <a:p>
            <a:pPr algn="l" indent="0" marL="0">
              <a:lnSpc>
                <a:spcPct val="105000"/>
              </a:lnSpc>
              <a:buNone/>
            </a:pPr>
            <a:r>
              <a:rPr lang="de-DE" altLang="en-US" sz="1250" dirty="0">
                <a:solidFill>
                  <a:schemeClr val="tx2"/>
                </a:solidFill>
              </a:rPr>
              <a:t>Marketing und Vertrieb, geteilt durch neue Kunden</a:t>
            </a:r>
            <a:endParaRPr lang="de-DE" sz="1250" dirty="0"/>
          </a:p>
        </p:txBody>
      </p:sp>
      <p:sp>
        <p:nvSpPr>
          <p:cNvPr id="15" name="Kennzahl 3 Fläche"/>
          <p:cNvSpPr/>
          <p:nvPr/>
        </p:nvSpPr>
        <p:spPr>
          <a:xfrm>
            <a:off x="5532120" y="4279392"/>
            <a:ext cx="2836012" cy="1810512"/>
          </a:xfrm>
          <a:prstGeom prst="roundRect">
            <a:avLst>
              <a:gd name="adj" fmla="val 6061"/>
            </a:avLst>
          </a:prstGeom>
          <a:solidFill>
            <a:schemeClr val="bg2"/>
          </a:solidFill>
          <a:ln/>
        </p:spPr>
      </p:sp>
      <p:sp>
        <p:nvSpPr>
          <p:cNvPr id="16" name="Kennzahl 3 Bezeichnung"/>
          <p:cNvSpPr txBox="1"/>
          <p:nvPr/>
        </p:nvSpPr>
        <p:spPr>
          <a:xfrm>
            <a:off x="5806440" y="4535424"/>
            <a:ext cx="2287372" cy="256032"/>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BRUTTOMARGE</a:t>
            </a:r>
            <a:endParaRPr lang="de-DE" sz="1100" dirty="0"/>
          </a:p>
        </p:txBody>
      </p:sp>
      <p:sp>
        <p:nvSpPr>
          <p:cNvPr id="17" name="Kennzahl 3"/>
          <p:cNvSpPr txBox="1"/>
          <p:nvPr/>
        </p:nvSpPr>
        <p:spPr>
          <a:xfrm>
            <a:off x="5806440" y="4846320"/>
            <a:ext cx="2287372" cy="530352"/>
          </a:xfrm>
          <a:prstGeom prst="rect">
            <a:avLst/>
          </a:prstGeom>
          <a:noFill/>
          <a:ln/>
        </p:spPr>
        <p:txBody>
          <a:bodyPr wrap="square" lIns="0" tIns="0" rIns="0" bIns="0" rtlCol="0" anchor="t"/>
          <a:lstStyle/>
          <a:p>
            <a:pPr algn="l" indent="0" marL="0">
              <a:buNone/>
            </a:pPr>
            <a:r>
              <a:rPr lang="de-DE" altLang="en-US" sz="2800" b="1" dirty="0">
                <a:solidFill>
                  <a:schemeClr val="tx2"/>
                </a:solidFill>
              </a:rPr>
              <a:t>00 %</a:t>
            </a:r>
            <a:endParaRPr lang="de-DE" sz="2800" dirty="0"/>
          </a:p>
        </p:txBody>
      </p:sp>
      <p:sp>
        <p:nvSpPr>
          <p:cNvPr id="18" name="Kennzahl 3 Erklärung"/>
          <p:cNvSpPr txBox="1"/>
          <p:nvPr/>
        </p:nvSpPr>
        <p:spPr>
          <a:xfrm>
            <a:off x="5806440" y="5413248"/>
            <a:ext cx="2287372" cy="512064"/>
          </a:xfrm>
          <a:prstGeom prst="rect">
            <a:avLst/>
          </a:prstGeom>
          <a:noFill/>
          <a:ln/>
        </p:spPr>
        <p:txBody>
          <a:bodyPr wrap="square" lIns="0" tIns="0" rIns="0" bIns="0" rtlCol="0" anchor="t"/>
          <a:lstStyle/>
          <a:p>
            <a:pPr algn="l" indent="0" marL="0">
              <a:lnSpc>
                <a:spcPct val="105000"/>
              </a:lnSpc>
              <a:buNone/>
            </a:pPr>
            <a:r>
              <a:rPr lang="de-DE" altLang="en-US" sz="1250" dirty="0">
                <a:solidFill>
                  <a:schemeClr val="tx2"/>
                </a:solidFill>
              </a:rPr>
              <a:t>Umsatz minus direkte Kosten, in Prozent vom Umsatz</a:t>
            </a:r>
            <a:endParaRPr lang="de-DE" sz="1250" dirty="0"/>
          </a:p>
        </p:txBody>
      </p:sp>
      <p:sp>
        <p:nvSpPr>
          <p:cNvPr id="19" name="Kennzahl 4 Fläche"/>
          <p:cNvSpPr/>
          <p:nvPr/>
        </p:nvSpPr>
        <p:spPr>
          <a:xfrm>
            <a:off x="8624164" y="4279392"/>
            <a:ext cx="2836012" cy="1810512"/>
          </a:xfrm>
          <a:prstGeom prst="roundRect">
            <a:avLst>
              <a:gd name="adj" fmla="val 6061"/>
            </a:avLst>
          </a:prstGeom>
          <a:solidFill>
            <a:schemeClr val="bg2"/>
          </a:solidFill>
          <a:ln/>
        </p:spPr>
      </p:sp>
      <p:sp>
        <p:nvSpPr>
          <p:cNvPr id="20" name="Kennzahl 4 Bezeichnung"/>
          <p:cNvSpPr txBox="1"/>
          <p:nvPr/>
        </p:nvSpPr>
        <p:spPr>
          <a:xfrm>
            <a:off x="8898484" y="4535424"/>
            <a:ext cx="2287372" cy="256032"/>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AMORTISATION</a:t>
            </a:r>
            <a:endParaRPr lang="de-DE" sz="1100" dirty="0"/>
          </a:p>
        </p:txBody>
      </p:sp>
      <p:sp>
        <p:nvSpPr>
          <p:cNvPr id="21" name="Kennzahl 4"/>
          <p:cNvSpPr txBox="1"/>
          <p:nvPr/>
        </p:nvSpPr>
        <p:spPr>
          <a:xfrm>
            <a:off x="8898484" y="4846320"/>
            <a:ext cx="2287372" cy="530352"/>
          </a:xfrm>
          <a:prstGeom prst="rect">
            <a:avLst/>
          </a:prstGeom>
          <a:noFill/>
          <a:ln/>
        </p:spPr>
        <p:txBody>
          <a:bodyPr wrap="square" lIns="0" tIns="0" rIns="0" bIns="0" rtlCol="0" anchor="t"/>
          <a:lstStyle/>
          <a:p>
            <a:pPr algn="l" indent="0" marL="0">
              <a:buNone/>
            </a:pPr>
            <a:r>
              <a:rPr lang="de-DE" altLang="en-US" sz="2800" b="1" dirty="0">
                <a:solidFill>
                  <a:schemeClr val="tx2"/>
                </a:solidFill>
              </a:rPr>
              <a:t>0 Monate</a:t>
            </a:r>
            <a:endParaRPr lang="de-DE" sz="2800" dirty="0"/>
          </a:p>
        </p:txBody>
      </p:sp>
      <p:sp>
        <p:nvSpPr>
          <p:cNvPr id="22" name="Kennzahl 4 Erklärung"/>
          <p:cNvSpPr txBox="1"/>
          <p:nvPr/>
        </p:nvSpPr>
        <p:spPr>
          <a:xfrm>
            <a:off x="8898484" y="5413248"/>
            <a:ext cx="2287372" cy="512064"/>
          </a:xfrm>
          <a:prstGeom prst="rect">
            <a:avLst/>
          </a:prstGeom>
          <a:noFill/>
          <a:ln/>
        </p:spPr>
        <p:txBody>
          <a:bodyPr wrap="square" lIns="0" tIns="0" rIns="0" bIns="0" rtlCol="0" anchor="t"/>
          <a:lstStyle/>
          <a:p>
            <a:pPr algn="l" indent="0" marL="0">
              <a:lnSpc>
                <a:spcPct val="105000"/>
              </a:lnSpc>
              <a:buNone/>
            </a:pPr>
            <a:r>
              <a:rPr lang="de-DE" altLang="en-US" sz="1250" dirty="0">
                <a:solidFill>
                  <a:schemeClr val="tx2"/>
                </a:solidFill>
              </a:rPr>
              <a:t>Bis ein Kunde seine Gewinnungskosten eingespielt hat</a:t>
            </a:r>
            <a:endParaRPr lang="de-DE" sz="125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07 · TRACTION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Was du erreicht hast: eine Kennzahl, die wächst.</a:t>
            </a:r>
            <a:endParaRPr lang="de-DE" sz="3000" dirty="0"/>
          </a:p>
        </p:txBody>
      </p:sp>
      <p:sp>
        <p:nvSpPr>
          <p:cNvPr id="4" name="Diagramm Titel"/>
          <p:cNvSpPr txBox="1"/>
          <p:nvPr/>
        </p:nvSpPr>
        <p:spPr>
          <a:xfrm>
            <a:off x="731520" y="2212848"/>
            <a:ext cx="6766560" cy="310896"/>
          </a:xfrm>
          <a:prstGeom prst="rect">
            <a:avLst/>
          </a:prstGeom>
          <a:noFill/>
          <a:ln/>
        </p:spPr>
        <p:txBody>
          <a:bodyPr wrap="square" lIns="0" tIns="0" rIns="0" bIns="0" rtlCol="0" anchor="t"/>
          <a:lstStyle/>
          <a:p>
            <a:pPr algn="l" indent="0" marL="0">
              <a:buNone/>
            </a:pPr>
            <a:r>
              <a:rPr lang="de-DE" altLang="en-US" sz="1400" b="1" dirty="0">
                <a:solidFill>
                  <a:schemeClr val="tx2"/>
                </a:solidFill>
              </a:rPr>
              <a:t>Kennzahl und Zeitraum, z. B. zahlende Kunden pro Monat</a:t>
            </a:r>
            <a:endParaRPr lang="de-DE" sz="1400" dirty="0"/>
          </a:p>
        </p:txBody>
      </p:sp>
      <p:graphicFrame>
        <p:nvGraphicFramePr>
          <p:cNvPr id="5" name="Diagramm Traction" descr="Säulendiagramm mit Beispielzahlen: zahlende Kunden pro Monat"/>
          <p:cNvGraphicFramePr/>
          <p:nvPr/>
        </p:nvGraphicFramePr>
        <p:xfrm>
          <a:off x="658368" y="2578608"/>
          <a:ext cx="6903720" cy="3310128"/>
        </p:xfrm>
        <a:graphic xmlns:a="http://schemas.openxmlformats.org/drawingml/2006/main">
          <a:graphicData uri="http://schemas.openxmlformats.org/drawingml/2006/chart">
            <c:chart xmlns:c="http://schemas.openxmlformats.org/drawingml/2006/chart" r:id="rId1"/>
          </a:graphicData>
        </a:graphic>
      </p:graphicFrame>
      <p:sp>
        <p:nvSpPr>
          <p:cNvPr id="6" name="Diagramm Hinweis"/>
          <p:cNvSpPr txBox="1"/>
          <p:nvPr/>
        </p:nvSpPr>
        <p:spPr>
          <a:xfrm>
            <a:off x="731520" y="5943600"/>
            <a:ext cx="6766560"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Beispielzahlen. Deine Zahlen: Rechtsklick auf das Diagramm &gt; Daten bearbeiten.</a:t>
            </a:r>
            <a:endParaRPr lang="de-DE" sz="1100" dirty="0"/>
          </a:p>
        </p:txBody>
      </p:sp>
      <p:sp>
        <p:nvSpPr>
          <p:cNvPr id="7" name="Kennzahl 1"/>
          <p:cNvSpPr txBox="1"/>
          <p:nvPr/>
        </p:nvSpPr>
        <p:spPr>
          <a:xfrm>
            <a:off x="8366760" y="2240280"/>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000</a:t>
            </a:r>
            <a:endParaRPr lang="de-DE" sz="4000" dirty="0"/>
          </a:p>
        </p:txBody>
      </p:sp>
      <p:sp>
        <p:nvSpPr>
          <p:cNvPr id="8" name="Kennzahl 1 Bezeichnung"/>
          <p:cNvSpPr txBox="1"/>
          <p:nvPr/>
        </p:nvSpPr>
        <p:spPr>
          <a:xfrm>
            <a:off x="8366760" y="2916936"/>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zahlende Kunden oder Pilotkunden heute</a:t>
            </a:r>
            <a:endParaRPr lang="de-DE" sz="1350" dirty="0"/>
          </a:p>
        </p:txBody>
      </p:sp>
      <p:sp>
        <p:nvSpPr>
          <p:cNvPr id="9" name="Shape 6"/>
          <p:cNvSpPr/>
          <p:nvPr/>
        </p:nvSpPr>
        <p:spPr>
          <a:xfrm>
            <a:off x="8366760" y="3374136"/>
            <a:ext cx="3093415" cy="0"/>
          </a:xfrm>
          <a:prstGeom prst="line">
            <a:avLst/>
          </a:prstGeom>
          <a:noFill/>
          <a:ln w="9525">
            <a:solidFill>
              <a:srgbClr val="E3E1EA"/>
            </a:solidFill>
            <a:prstDash val="solid"/>
          </a:ln>
        </p:spPr>
      </p:sp>
      <p:sp>
        <p:nvSpPr>
          <p:cNvPr id="10" name="Kennzahl 2"/>
          <p:cNvSpPr txBox="1"/>
          <p:nvPr/>
        </p:nvSpPr>
        <p:spPr>
          <a:xfrm>
            <a:off x="8366760" y="3538728"/>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00 %</a:t>
            </a:r>
            <a:endParaRPr lang="de-DE" sz="4000" dirty="0"/>
          </a:p>
        </p:txBody>
      </p:sp>
      <p:sp>
        <p:nvSpPr>
          <p:cNvPr id="11" name="Kennzahl 2 Bezeichnung"/>
          <p:cNvSpPr txBox="1"/>
          <p:nvPr/>
        </p:nvSpPr>
        <p:spPr>
          <a:xfrm>
            <a:off x="8366760" y="4215384"/>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Wachstum pro Monat im Schnitt</a:t>
            </a:r>
            <a:endParaRPr lang="de-DE" sz="1350" dirty="0"/>
          </a:p>
        </p:txBody>
      </p:sp>
      <p:sp>
        <p:nvSpPr>
          <p:cNvPr id="12" name="Shape 9"/>
          <p:cNvSpPr/>
          <p:nvPr/>
        </p:nvSpPr>
        <p:spPr>
          <a:xfrm>
            <a:off x="8366760" y="4672584"/>
            <a:ext cx="3093415" cy="0"/>
          </a:xfrm>
          <a:prstGeom prst="line">
            <a:avLst/>
          </a:prstGeom>
          <a:noFill/>
          <a:ln w="9525">
            <a:solidFill>
              <a:srgbClr val="E3E1EA"/>
            </a:solidFill>
            <a:prstDash val="solid"/>
          </a:ln>
        </p:spPr>
      </p:sp>
      <p:sp>
        <p:nvSpPr>
          <p:cNvPr id="13" name="Kennzahl 3"/>
          <p:cNvSpPr txBox="1"/>
          <p:nvPr/>
        </p:nvSpPr>
        <p:spPr>
          <a:xfrm>
            <a:off x="8366760" y="4837176"/>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00 %</a:t>
            </a:r>
            <a:endParaRPr lang="de-DE" sz="4000" dirty="0"/>
          </a:p>
        </p:txBody>
      </p:sp>
      <p:sp>
        <p:nvSpPr>
          <p:cNvPr id="14" name="Kennzahl 3 Bezeichnung"/>
          <p:cNvSpPr txBox="1"/>
          <p:nvPr/>
        </p:nvSpPr>
        <p:spPr>
          <a:xfrm>
            <a:off x="8366760" y="5513832"/>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Kunden, die nach 12 Monaten noch zahlen</a:t>
            </a:r>
            <a:endParaRPr lang="de-DE" sz="135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08 · WETTBEWERB</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Warum Kundinnen zu dir wechseln: dein Vorteil in einem Satz.</a:t>
            </a:r>
            <a:endParaRPr lang="de-DE" sz="3000" dirty="0"/>
          </a:p>
        </p:txBody>
      </p:sp>
      <p:graphicFrame>
        <p:nvGraphicFramePr>
          <p:cNvPr id="9" name="Tabelle Wettbewerb"/>
          <p:cNvGraphicFramePr>
            <a:graphicFrameLocks noGrp="1"/>
          </p:cNvGraphicFramePr>
          <p:nvPr>
            <p:extLst>
              <p:ext uri="{D42A27DB-BD31-4B8C-83A1-F6EECF244321}">
                <p14:modId xmlns:p14="http://schemas.microsoft.com/office/powerpoint/2010/main" val="1579011935"/>
              </p:ext>
            </p:extLst>
          </p:nvPr>
        </p:nvGraphicFramePr>
        <p:xfrm>
          <a:off x="731520" y="2286000"/>
          <a:ext cx="10728655" cy="914400"/>
        </p:xfrm>
        <a:graphic>
          <a:graphicData uri="http://schemas.openxmlformats.org/drawingml/2006/table">
            <a:tbl>
              <a:tblPr/>
              <a:tblGrid>
                <a:gridCol w="3410712"/>
                <a:gridCol w="1828800"/>
                <a:gridCol w="1828800"/>
                <a:gridCol w="1828800"/>
                <a:gridCol w="1828800"/>
              </a:tblGrid>
              <a:tr h="512064">
                <a:tc>
                  <a:txBody>
                    <a:bodyPr/>
                    <a:lstStyle/>
                    <a:p>
                      <a:pPr algn="l" indent="0" marL="0">
                        <a:buNone/>
                      </a:pPr>
                      <a:r>
                        <a:rPr lang="de-DE" altLang="en-US" sz="1300" b="1" dirty="0">
                          <a:solidFill>
                            <a:schemeClr val="tx2"/>
                          </a:solidFill>
                        </a:rPr>
                        <a:t>Was Kundinnen vergleichen</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rgbClr val="FFFFFF"/>
                          </a:solidFill>
                        </a:rPr>
                        <a:t>Deine Firma</a:t>
                      </a:r>
                      <a:endParaRPr lang="de-DE" sz="1300" dirty="0"/>
                    </a:p>
                  </a:txBody>
                  <a:tcPr marL="146304" marR="146304" marT="54864" marB="54864"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algn="l" indent="0" marL="0">
                        <a:buNone/>
                      </a:pPr>
                      <a:r>
                        <a:rPr lang="de-DE" altLang="en-US" sz="1300" b="1" dirty="0">
                          <a:solidFill>
                            <a:schemeClr val="tx2"/>
                          </a:solidFill>
                        </a:rPr>
                        <a:t>Wettbewerber A</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chemeClr val="tx2"/>
                          </a:solidFill>
                        </a:rPr>
                        <a:t>Wettbewerber B</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300" b="1" dirty="0">
                          <a:solidFill>
                            <a:schemeClr val="tx2"/>
                          </a:solidFill>
                        </a:rPr>
                        <a:t>Heute: z. B. Excel</a:t>
                      </a:r>
                      <a:endParaRPr lang="de-DE" sz="13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66928">
                <a:tc>
                  <a:txBody>
                    <a:bodyPr/>
                    <a:lstStyle/>
                    <a:p>
                      <a:pPr algn="l" indent="0" marL="0">
                        <a:buNone/>
                      </a:pPr>
                      <a:r>
                        <a:rPr lang="de-DE" altLang="en-US" sz="1400" dirty="0">
                          <a:solidFill>
                            <a:schemeClr val="tx2"/>
                          </a:solidFill>
                        </a:rPr>
                        <a:t>Preis, z. B. pro Monat</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b="1" dirty="0">
                          <a:solidFill>
                            <a:schemeClr val="accent1"/>
                          </a:solidFill>
                        </a:rPr>
                        <a:t>00 €</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solidFill>
                      <a:schemeClr val="accent1">
                        <a:alpha val="10000"/>
                      </a:schemeClr>
                    </a:solidFill>
                  </a:tcPr>
                </a:tc>
                <a:tc>
                  <a:txBody>
                    <a:bodyPr/>
                    <a:lstStyle/>
                    <a:p>
                      <a:pPr algn="l" indent="0" marL="0">
                        <a:buNone/>
                      </a:pPr>
                      <a:r>
                        <a:rPr lang="de-DE" altLang="en-US" sz="1400" dirty="0">
                          <a:solidFill>
                            <a:schemeClr val="tx2"/>
                          </a:solidFill>
                        </a:rPr>
                        <a:t>00 €</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00 €</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0 €</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66928">
                <a:tc>
                  <a:txBody>
                    <a:bodyPr/>
                    <a:lstStyle/>
                    <a:p>
                      <a:pPr algn="l" indent="0" marL="0">
                        <a:buNone/>
                      </a:pPr>
                      <a:r>
                        <a:rPr lang="de-DE" altLang="en-US" sz="1400" dirty="0">
                          <a:solidFill>
                            <a:schemeClr val="tx2"/>
                          </a:solidFill>
                        </a:rPr>
                        <a:t>Zeit bis zur ersten Nutzung</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b="1" dirty="0">
                          <a:solidFill>
                            <a:schemeClr val="accent1"/>
                          </a:solidFill>
                        </a:rPr>
                        <a:t>0 Tage</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solidFill>
                      <a:schemeClr val="accent1">
                        <a:alpha val="10000"/>
                      </a:schemeClr>
                    </a:solidFill>
                  </a:tcPr>
                </a:tc>
                <a:tc>
                  <a:txBody>
                    <a:bodyPr/>
                    <a:lstStyle/>
                    <a:p>
                      <a:pPr algn="l" indent="0" marL="0">
                        <a:buNone/>
                      </a:pPr>
                      <a:r>
                        <a:rPr lang="de-DE" altLang="en-US" sz="1400" dirty="0">
                          <a:solidFill>
                            <a:schemeClr val="tx2"/>
                          </a:solidFill>
                        </a:rPr>
                        <a:t>0 Wochen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0 Wochen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sofort</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66928">
                <a:tc>
                  <a:txBody>
                    <a:bodyPr/>
                    <a:lstStyle/>
                    <a:p>
                      <a:pPr algn="l" indent="0" marL="0">
                        <a:buNone/>
                      </a:pPr>
                      <a:r>
                        <a:rPr lang="de-DE" altLang="en-US" sz="1400" dirty="0">
                          <a:solidFill>
                            <a:schemeClr val="tx2"/>
                          </a:solidFill>
                        </a:rPr>
                        <a:t>Ohne IT-Abteilung einsetzbar</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b="1" dirty="0">
                          <a:solidFill>
                            <a:schemeClr val="accent1"/>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solidFill>
                      <a:schemeClr val="accent1">
                        <a:alpha val="10000"/>
                      </a:schemeClr>
                    </a:solidFill>
                  </a:tcPr>
                </a:tc>
                <a:tc>
                  <a:txBody>
                    <a:bodyPr/>
                    <a:lstStyle/>
                    <a:p>
                      <a:pPr algn="l" indent="0" marL="0">
                        <a:buNone/>
                      </a:pPr>
                      <a:r>
                        <a:rPr lang="de-DE" altLang="en-US" sz="1400" dirty="0">
                          <a:solidFill>
                            <a:schemeClr val="tx2"/>
                          </a:solidFill>
                        </a:rPr>
                        <a:t>Nein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Teilweise</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66928">
                <a:tc>
                  <a:txBody>
                    <a:bodyPr/>
                    <a:lstStyle/>
                    <a:p>
                      <a:pPr algn="l" indent="0" marL="0">
                        <a:buNone/>
                      </a:pPr>
                      <a:r>
                        <a:rPr lang="de-DE" altLang="en-US" sz="1400" dirty="0">
                          <a:solidFill>
                            <a:schemeClr val="tx2"/>
                          </a:solidFill>
                        </a:rPr>
                        <a:t>Anbindung an vorhandene Software</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b="1" dirty="0">
                          <a:solidFill>
                            <a:schemeClr val="accent1"/>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solidFill>
                      <a:schemeClr val="accent1">
                        <a:alpha val="10000"/>
                      </a:schemeClr>
                    </a:solidFill>
                  </a:tcPr>
                </a:tc>
                <a:tc>
                  <a:txBody>
                    <a:bodyPr/>
                    <a:lstStyle/>
                    <a:p>
                      <a:pPr algn="l" indent="0" marL="0">
                        <a:buNone/>
                      </a:pPr>
                      <a:r>
                        <a:rPr lang="de-DE" altLang="en-US" sz="1400" dirty="0">
                          <a:solidFill>
                            <a:schemeClr val="tx2"/>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Nein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Nein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r h="566928">
                <a:tc>
                  <a:txBody>
                    <a:bodyPr/>
                    <a:lstStyle/>
                    <a:p>
                      <a:pPr algn="l" indent="0" marL="0">
                        <a:buNone/>
                      </a:pPr>
                      <a:r>
                        <a:rPr lang="de-DE" altLang="en-US" sz="1400" dirty="0">
                          <a:solidFill>
                            <a:schemeClr val="tx2"/>
                          </a:solidFill>
                        </a:rPr>
                        <a:t>Service und Vertrag auf Deutsch</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b="1" dirty="0">
                          <a:solidFill>
                            <a:schemeClr val="accent1"/>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solidFill>
                      <a:schemeClr val="accent1">
                        <a:alpha val="10000"/>
                      </a:schemeClr>
                    </a:solidFill>
                  </a:tcPr>
                </a:tc>
                <a:tc>
                  <a:txBody>
                    <a:bodyPr/>
                    <a:lstStyle/>
                    <a:p>
                      <a:pPr algn="l" indent="0" marL="0">
                        <a:buNone/>
                      </a:pPr>
                      <a:r>
                        <a:rPr lang="de-DE" altLang="en-US" sz="1400" dirty="0">
                          <a:solidFill>
                            <a:schemeClr val="tx2"/>
                          </a:solidFill>
                        </a:rPr>
                        <a:t>Nein</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Ja</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c>
                  <a:txBody>
                    <a:bodyPr/>
                    <a:lstStyle/>
                    <a:p>
                      <a:pPr algn="l" indent="0" marL="0">
                        <a:buNone/>
                      </a:pPr>
                      <a:r>
                        <a:rPr lang="de-DE" altLang="en-US" sz="1400" dirty="0">
                          <a:solidFill>
                            <a:schemeClr val="tx2"/>
                          </a:solidFill>
                        </a:rPr>
                        <a:t>Teilweise</a:t>
                      </a:r>
                      <a:endParaRPr lang="de-DE" sz="1400" dirty="0"/>
                    </a:p>
                  </a:txBody>
                  <a:tcPr marL="146304" marR="146304" marT="54864" marB="54864" anchor="ctr">
                    <a:lnL w="0" cap="flat" cmpd="sng" algn="ctr">
                      <a:noFill/>
                    </a:lnL>
                    <a:lnR w="0" cap="flat" cmpd="sng" algn="ctr">
                      <a:noFill/>
                    </a:lnR>
                    <a:lnT w="0" cap="flat" cmpd="sng" algn="ctr">
                      <a:noFill/>
                    </a:lnT>
                    <a:lnB w="9525" cap="flat" cmpd="sng" algn="ctr">
                      <a:solidFill>
                        <a:srgbClr val="E3E1EA"/>
                      </a:solidFill>
                      <a:prstDash val="solid"/>
                      <a:round/>
                      <a:headEnd type="none" w="med" len="med"/>
                      <a:tailEnd type="none" w="med" len="med"/>
                    </a:lnB>
                  </a:tcPr>
                </a:tc>
              </a:tr>
            </a:tbl>
          </a:graphicData>
        </a:graphic>
      </p:graphicFrame>
      <p:sp>
        <p:nvSpPr>
          <p:cNvPr id="5" name="Quelle"/>
          <p:cNvSpPr txBox="1"/>
          <p:nvPr/>
        </p:nvSpPr>
        <p:spPr>
          <a:xfrm>
            <a:off x="731520" y="5870448"/>
            <a:ext cx="10728655" cy="256032"/>
          </a:xfrm>
          <a:prstGeom prst="rect">
            <a:avLst/>
          </a:prstGeom>
          <a:noFill/>
          <a:ln/>
        </p:spPr>
        <p:txBody>
          <a:bodyPr wrap="square" lIns="0" tIns="0" rIns="0" bIns="0" rtlCol="0" anchor="t"/>
          <a:lstStyle/>
          <a:p>
            <a:pPr algn="l" indent="0" marL="0">
              <a:buNone/>
            </a:pPr>
            <a:r>
              <a:rPr lang="de-DE" altLang="en-US" sz="1100" dirty="0">
                <a:solidFill>
                  <a:schemeClr val="tx2"/>
                </a:solidFill>
              </a:rPr>
              <a:t>Stand und Quelle, z. B. Websites und Preislisten der Anbieter, Oktober 2026</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09 · GO-TO-MARKET</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Wie du Kunden gewinnst, Phase für Phase.</a:t>
            </a:r>
            <a:endParaRPr lang="de-DE" sz="3000" dirty="0"/>
          </a:p>
        </p:txBody>
      </p:sp>
      <p:sp>
        <p:nvSpPr>
          <p:cNvPr id="4" name="Zeitachse"/>
          <p:cNvSpPr/>
          <p:nvPr/>
        </p:nvSpPr>
        <p:spPr>
          <a:xfrm>
            <a:off x="731520" y="2713939"/>
            <a:ext cx="10728655" cy="21946"/>
          </a:xfrm>
          <a:prstGeom prst="rect">
            <a:avLst/>
          </a:prstGeom>
          <a:solidFill>
            <a:schemeClr val="accent1">
              <a:alpha val="35000"/>
            </a:schemeClr>
          </a:solidFill>
          <a:ln/>
        </p:spPr>
      </p:sp>
      <p:sp>
        <p:nvSpPr>
          <p:cNvPr id="5" name="Phase 1 Punkt"/>
          <p:cNvSpPr/>
          <p:nvPr/>
        </p:nvSpPr>
        <p:spPr>
          <a:xfrm>
            <a:off x="731520" y="2606040"/>
            <a:ext cx="237744" cy="237744"/>
          </a:xfrm>
          <a:prstGeom prst="ellipse">
            <a:avLst/>
          </a:prstGeom>
          <a:solidFill>
            <a:schemeClr val="accent1"/>
          </a:solidFill>
          <a:ln/>
        </p:spPr>
      </p:sp>
      <p:sp>
        <p:nvSpPr>
          <p:cNvPr id="6" name="Phase 1 Bezeichnung"/>
          <p:cNvSpPr txBox="1"/>
          <p:nvPr/>
        </p:nvSpPr>
        <p:spPr>
          <a:xfrm>
            <a:off x="731520" y="3063240"/>
            <a:ext cx="3271418"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PHASE 1</a:t>
            </a:r>
            <a:endParaRPr lang="de-DE" sz="1200" dirty="0"/>
          </a:p>
        </p:txBody>
      </p:sp>
      <p:sp>
        <p:nvSpPr>
          <p:cNvPr id="7" name="Phase 1"/>
          <p:cNvSpPr txBox="1"/>
          <p:nvPr/>
        </p:nvSpPr>
        <p:spPr>
          <a:xfrm>
            <a:off x="731520" y="3383280"/>
            <a:ext cx="3271418"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Erste Kunden: Monat 1 bis 6</a:t>
            </a:r>
            <a:endParaRPr lang="de-DE" sz="1900" dirty="0"/>
          </a:p>
        </p:txBody>
      </p:sp>
      <p:sp>
        <p:nvSpPr>
          <p:cNvPr id="8" name="Phase 1 Text"/>
          <p:cNvSpPr txBox="1"/>
          <p:nvPr/>
        </p:nvSpPr>
        <p:spPr>
          <a:xfrm>
            <a:off x="731520" y="3840480"/>
            <a:ext cx="3179978" cy="96012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Kanal, z. B. Direktvertrieb über dein Netzwerk. Ziel: 50 zahlende Kunden.</a:t>
            </a:r>
            <a:endParaRPr lang="de-DE" sz="1450" dirty="0"/>
          </a:p>
        </p:txBody>
      </p:sp>
      <p:sp>
        <p:nvSpPr>
          <p:cNvPr id="9" name="Phase 2 Punkt"/>
          <p:cNvSpPr/>
          <p:nvPr/>
        </p:nvSpPr>
        <p:spPr>
          <a:xfrm>
            <a:off x="4460138" y="2606040"/>
            <a:ext cx="237744" cy="237744"/>
          </a:xfrm>
          <a:prstGeom prst="ellipse">
            <a:avLst/>
          </a:prstGeom>
          <a:solidFill>
            <a:schemeClr val="accent1"/>
          </a:solidFill>
          <a:ln/>
        </p:spPr>
      </p:sp>
      <p:sp>
        <p:nvSpPr>
          <p:cNvPr id="10" name="Phase 2 Bezeichnung"/>
          <p:cNvSpPr txBox="1"/>
          <p:nvPr/>
        </p:nvSpPr>
        <p:spPr>
          <a:xfrm>
            <a:off x="4460138" y="3063240"/>
            <a:ext cx="3271418"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PHASE 2</a:t>
            </a:r>
            <a:endParaRPr lang="de-DE" sz="1200" dirty="0"/>
          </a:p>
        </p:txBody>
      </p:sp>
      <p:sp>
        <p:nvSpPr>
          <p:cNvPr id="11" name="Phase 2"/>
          <p:cNvSpPr txBox="1"/>
          <p:nvPr/>
        </p:nvSpPr>
        <p:spPr>
          <a:xfrm>
            <a:off x="4460138" y="3383280"/>
            <a:ext cx="3271418"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Wiederholbar: Monat 7 bis 18</a:t>
            </a:r>
            <a:endParaRPr lang="de-DE" sz="1900" dirty="0"/>
          </a:p>
        </p:txBody>
      </p:sp>
      <p:sp>
        <p:nvSpPr>
          <p:cNvPr id="12" name="Phase 2 Text"/>
          <p:cNvSpPr txBox="1"/>
          <p:nvPr/>
        </p:nvSpPr>
        <p:spPr>
          <a:xfrm>
            <a:off x="4460138" y="3840480"/>
            <a:ext cx="3179978" cy="96012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Kanal, z. B. Partner, Verbände oder Messen. Ziel: Kosten pro Neukunde unter 000 €.</a:t>
            </a:r>
            <a:endParaRPr lang="de-DE" sz="1450" dirty="0"/>
          </a:p>
        </p:txBody>
      </p:sp>
      <p:sp>
        <p:nvSpPr>
          <p:cNvPr id="13" name="Phase 3 Punkt"/>
          <p:cNvSpPr/>
          <p:nvPr/>
        </p:nvSpPr>
        <p:spPr>
          <a:xfrm>
            <a:off x="8188757" y="2606040"/>
            <a:ext cx="237744" cy="237744"/>
          </a:xfrm>
          <a:prstGeom prst="ellipse">
            <a:avLst/>
          </a:prstGeom>
          <a:solidFill>
            <a:schemeClr val="accent1"/>
          </a:solidFill>
          <a:ln/>
        </p:spPr>
      </p:sp>
      <p:sp>
        <p:nvSpPr>
          <p:cNvPr id="14" name="Phase 3 Bezeichnung"/>
          <p:cNvSpPr txBox="1"/>
          <p:nvPr/>
        </p:nvSpPr>
        <p:spPr>
          <a:xfrm>
            <a:off x="8188757" y="3063240"/>
            <a:ext cx="3271418" cy="274320"/>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PHASE 3</a:t>
            </a:r>
            <a:endParaRPr lang="de-DE" sz="1200" dirty="0"/>
          </a:p>
        </p:txBody>
      </p:sp>
      <p:sp>
        <p:nvSpPr>
          <p:cNvPr id="15" name="Phase 3"/>
          <p:cNvSpPr txBox="1"/>
          <p:nvPr/>
        </p:nvSpPr>
        <p:spPr>
          <a:xfrm>
            <a:off x="8188757" y="3383280"/>
            <a:ext cx="3271418" cy="384048"/>
          </a:xfrm>
          <a:prstGeom prst="rect">
            <a:avLst/>
          </a:prstGeom>
          <a:noFill/>
          <a:ln/>
        </p:spPr>
        <p:txBody>
          <a:bodyPr wrap="square" lIns="0" tIns="0" rIns="0" bIns="0" rtlCol="0" anchor="t"/>
          <a:lstStyle/>
          <a:p>
            <a:pPr algn="l" indent="0" marL="0">
              <a:buNone/>
            </a:pPr>
            <a:r>
              <a:rPr lang="de-DE" altLang="en-US" sz="1900" b="1" dirty="0">
                <a:solidFill>
                  <a:schemeClr val="tx2"/>
                </a:solidFill>
              </a:rPr>
              <a:t>Wachstum: ab Monat 19</a:t>
            </a:r>
            <a:endParaRPr lang="de-DE" sz="1900" dirty="0"/>
          </a:p>
        </p:txBody>
      </p:sp>
      <p:sp>
        <p:nvSpPr>
          <p:cNvPr id="16" name="Phase 3 Text"/>
          <p:cNvSpPr txBox="1"/>
          <p:nvPr/>
        </p:nvSpPr>
        <p:spPr>
          <a:xfrm>
            <a:off x="8188757" y="3840480"/>
            <a:ext cx="3179978" cy="960120"/>
          </a:xfrm>
          <a:prstGeom prst="rect">
            <a:avLst/>
          </a:prstGeom>
          <a:noFill/>
          <a:ln/>
        </p:spPr>
        <p:txBody>
          <a:bodyPr wrap="square" lIns="0" tIns="0" rIns="0" bIns="0" rtlCol="0" anchor="t"/>
          <a:lstStyle/>
          <a:p>
            <a:pPr algn="l" indent="0" marL="0">
              <a:lnSpc>
                <a:spcPct val="108000"/>
              </a:lnSpc>
              <a:buNone/>
            </a:pPr>
            <a:r>
              <a:rPr lang="de-DE" altLang="en-US" sz="1450" dirty="0">
                <a:solidFill>
                  <a:schemeClr val="tx2"/>
                </a:solidFill>
              </a:rPr>
              <a:t>Kanal, z. B. Onlinemarketing oder ein neues Land. Ziel: 1.000 Kunden.</a:t>
            </a:r>
            <a:endParaRPr lang="de-DE" sz="1450" dirty="0"/>
          </a:p>
        </p:txBody>
      </p:sp>
      <p:sp>
        <p:nvSpPr>
          <p:cNvPr id="17" name="Vertriebskennzahlen Fläche"/>
          <p:cNvSpPr/>
          <p:nvPr/>
        </p:nvSpPr>
        <p:spPr>
          <a:xfrm>
            <a:off x="731520" y="5138928"/>
            <a:ext cx="10728655" cy="914400"/>
          </a:xfrm>
          <a:prstGeom prst="roundRect">
            <a:avLst>
              <a:gd name="adj" fmla="val 12000"/>
            </a:avLst>
          </a:prstGeom>
          <a:solidFill>
            <a:schemeClr val="bg2"/>
          </a:solidFill>
          <a:ln/>
        </p:spPr>
      </p:sp>
      <p:sp>
        <p:nvSpPr>
          <p:cNvPr id="18" name="Vertriebskennzahl 1 Bezeichnung"/>
          <p:cNvSpPr txBox="1"/>
          <p:nvPr/>
        </p:nvSpPr>
        <p:spPr>
          <a:xfrm>
            <a:off x="1097280"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VERKAUFSZYKLUS</a:t>
            </a:r>
            <a:endParaRPr lang="de-DE" sz="1100" dirty="0"/>
          </a:p>
        </p:txBody>
      </p:sp>
      <p:sp>
        <p:nvSpPr>
          <p:cNvPr id="19" name="Vertriebskennzahl 1"/>
          <p:cNvSpPr txBox="1"/>
          <p:nvPr/>
        </p:nvSpPr>
        <p:spPr>
          <a:xfrm>
            <a:off x="1097280"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0 Wochen</a:t>
            </a:r>
            <a:endParaRPr lang="de-DE" sz="1900" dirty="0"/>
          </a:p>
        </p:txBody>
      </p:sp>
      <p:sp>
        <p:nvSpPr>
          <p:cNvPr id="20" name="Vertriebskennzahl 2 Bezeichnung"/>
          <p:cNvSpPr txBox="1"/>
          <p:nvPr/>
        </p:nvSpPr>
        <p:spPr>
          <a:xfrm>
            <a:off x="4825898"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KOSTEN PRO NEUKUNDE</a:t>
            </a:r>
            <a:endParaRPr lang="de-DE" sz="1100" dirty="0"/>
          </a:p>
        </p:txBody>
      </p:sp>
      <p:sp>
        <p:nvSpPr>
          <p:cNvPr id="21" name="Vertriebskennzahl 2"/>
          <p:cNvSpPr txBox="1"/>
          <p:nvPr/>
        </p:nvSpPr>
        <p:spPr>
          <a:xfrm>
            <a:off x="4825898"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000 €</a:t>
            </a:r>
            <a:endParaRPr lang="de-DE" sz="1900" dirty="0"/>
          </a:p>
        </p:txBody>
      </p:sp>
      <p:sp>
        <p:nvSpPr>
          <p:cNvPr id="22" name="Vertriebskennzahl 3 Bezeichnung"/>
          <p:cNvSpPr txBox="1"/>
          <p:nvPr/>
        </p:nvSpPr>
        <p:spPr>
          <a:xfrm>
            <a:off x="8554517" y="5303520"/>
            <a:ext cx="2905658" cy="237744"/>
          </a:xfrm>
          <a:prstGeom prst="rect">
            <a:avLst/>
          </a:prstGeom>
          <a:noFill/>
          <a:ln/>
        </p:spPr>
        <p:txBody>
          <a:bodyPr wrap="square" lIns="0" tIns="0" rIns="0" bIns="0" rtlCol="0" anchor="t"/>
          <a:lstStyle/>
          <a:p>
            <a:pPr algn="l" indent="0" marL="0">
              <a:buNone/>
            </a:pPr>
            <a:r>
              <a:rPr lang="de-DE" altLang="en-US" sz="1100" b="1" spc="100" kern="0" dirty="0">
                <a:solidFill>
                  <a:srgbClr val="6B687A"/>
                </a:solidFill>
              </a:rPr>
              <a:t>WICHTIGSTER KANAL HEUTE</a:t>
            </a:r>
            <a:endParaRPr lang="de-DE" sz="1100" dirty="0"/>
          </a:p>
        </p:txBody>
      </p:sp>
      <p:sp>
        <p:nvSpPr>
          <p:cNvPr id="23" name="Vertriebskennzahl 3"/>
          <p:cNvSpPr txBox="1"/>
          <p:nvPr/>
        </p:nvSpPr>
        <p:spPr>
          <a:xfrm>
            <a:off x="8554517" y="5559552"/>
            <a:ext cx="2905658" cy="365760"/>
          </a:xfrm>
          <a:prstGeom prst="rect">
            <a:avLst/>
          </a:prstGeom>
          <a:noFill/>
          <a:ln/>
        </p:spPr>
        <p:txBody>
          <a:bodyPr wrap="square" lIns="0" tIns="0" rIns="0" bIns="0" rtlCol="0" anchor="t"/>
          <a:lstStyle/>
          <a:p>
            <a:pPr algn="l" indent="0" marL="0">
              <a:buNone/>
            </a:pPr>
            <a:r>
              <a:rPr lang="de-DE" altLang="en-US" sz="1900" b="1" dirty="0">
                <a:solidFill>
                  <a:schemeClr val="tx2"/>
                </a:solidFill>
              </a:rPr>
              <a:t>Name des Kanals</a:t>
            </a:r>
            <a:endParaRPr lang="de-DE" sz="19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10 · TEAM</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200" b="1" dirty="0">
                <a:solidFill>
                  <a:schemeClr val="tx2"/>
                </a:solidFill>
              </a:rPr>
              <a:t>Warum genau ihr dieses Problem lösen werdet.</a:t>
            </a:r>
            <a:endParaRPr lang="de-DE" sz="3200" dirty="0"/>
          </a:p>
        </p:txBody>
      </p:sp>
      <p:sp>
        <p:nvSpPr>
          <p:cNvPr id="4" name="Person 1 Foto"/>
          <p:cNvSpPr txBox="1"/>
          <p:nvPr/>
        </p:nvSpPr>
        <p:spPr>
          <a:xfrm>
            <a:off x="731520"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5" name="Person 1 Name"/>
          <p:cNvSpPr txBox="1"/>
          <p:nvPr/>
        </p:nvSpPr>
        <p:spPr>
          <a:xfrm>
            <a:off x="731520"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Vorname Nachname</a:t>
            </a:r>
            <a:endParaRPr lang="de-DE" sz="1700" dirty="0"/>
          </a:p>
        </p:txBody>
      </p:sp>
      <p:sp>
        <p:nvSpPr>
          <p:cNvPr id="6" name="Person 1 Rolle"/>
          <p:cNvSpPr txBox="1"/>
          <p:nvPr/>
        </p:nvSpPr>
        <p:spPr>
          <a:xfrm>
            <a:off x="731520"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Rolle, z. B. CEO</a:t>
            </a:r>
            <a:endParaRPr lang="de-DE" sz="1300" dirty="0"/>
          </a:p>
        </p:txBody>
      </p:sp>
      <p:sp>
        <p:nvSpPr>
          <p:cNvPr id="7" name="Person 1 Erfahrung"/>
          <p:cNvSpPr txBox="1"/>
          <p:nvPr/>
        </p:nvSpPr>
        <p:spPr>
          <a:xfrm>
            <a:off x="731520"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Was diese Person für genau dieses Problem mitbringt. Eine Station, eine Zahl.</a:t>
            </a:r>
            <a:endParaRPr lang="de-DE" sz="1300" dirty="0"/>
          </a:p>
        </p:txBody>
      </p:sp>
      <p:sp>
        <p:nvSpPr>
          <p:cNvPr id="8" name="Person 2 Foto"/>
          <p:cNvSpPr txBox="1"/>
          <p:nvPr/>
        </p:nvSpPr>
        <p:spPr>
          <a:xfrm>
            <a:off x="3505124"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9" name="Person 2 Name"/>
          <p:cNvSpPr txBox="1"/>
          <p:nvPr/>
        </p:nvSpPr>
        <p:spPr>
          <a:xfrm>
            <a:off x="3505124"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Vorname Nachname</a:t>
            </a:r>
            <a:endParaRPr lang="de-DE" sz="1700" dirty="0"/>
          </a:p>
        </p:txBody>
      </p:sp>
      <p:sp>
        <p:nvSpPr>
          <p:cNvPr id="10" name="Person 2 Rolle"/>
          <p:cNvSpPr txBox="1"/>
          <p:nvPr/>
        </p:nvSpPr>
        <p:spPr>
          <a:xfrm>
            <a:off x="3505124"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Rolle</a:t>
            </a:r>
            <a:endParaRPr lang="de-DE" sz="1300" dirty="0"/>
          </a:p>
        </p:txBody>
      </p:sp>
      <p:sp>
        <p:nvSpPr>
          <p:cNvPr id="11" name="Person 2 Erfahrung"/>
          <p:cNvSpPr txBox="1"/>
          <p:nvPr/>
        </p:nvSpPr>
        <p:spPr>
          <a:xfrm>
            <a:off x="3505124"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Was diese Person für genau dieses Problem mitbringt. Eine Station, eine Zahl.</a:t>
            </a:r>
            <a:endParaRPr lang="de-DE" sz="1300" dirty="0"/>
          </a:p>
        </p:txBody>
      </p:sp>
      <p:sp>
        <p:nvSpPr>
          <p:cNvPr id="12" name="Person 3 Foto"/>
          <p:cNvSpPr txBox="1"/>
          <p:nvPr/>
        </p:nvSpPr>
        <p:spPr>
          <a:xfrm>
            <a:off x="6278728"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13" name="Person 3 Name"/>
          <p:cNvSpPr txBox="1"/>
          <p:nvPr/>
        </p:nvSpPr>
        <p:spPr>
          <a:xfrm>
            <a:off x="6278728"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Vorname Nachname</a:t>
            </a:r>
            <a:endParaRPr lang="de-DE" sz="1700" dirty="0"/>
          </a:p>
        </p:txBody>
      </p:sp>
      <p:sp>
        <p:nvSpPr>
          <p:cNvPr id="14" name="Person 3 Rolle"/>
          <p:cNvSpPr txBox="1"/>
          <p:nvPr/>
        </p:nvSpPr>
        <p:spPr>
          <a:xfrm>
            <a:off x="6278728"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Rolle</a:t>
            </a:r>
            <a:endParaRPr lang="de-DE" sz="1300" dirty="0"/>
          </a:p>
        </p:txBody>
      </p:sp>
      <p:sp>
        <p:nvSpPr>
          <p:cNvPr id="15" name="Person 3 Erfahrung"/>
          <p:cNvSpPr txBox="1"/>
          <p:nvPr/>
        </p:nvSpPr>
        <p:spPr>
          <a:xfrm>
            <a:off x="6278728"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Was diese Person für genau dieses Problem mitbringt. Eine Station, eine Zahl.</a:t>
            </a:r>
            <a:endParaRPr lang="de-DE" sz="1300" dirty="0"/>
          </a:p>
        </p:txBody>
      </p:sp>
      <p:sp>
        <p:nvSpPr>
          <p:cNvPr id="16" name="Person 4 Foto"/>
          <p:cNvSpPr txBox="1"/>
          <p:nvPr/>
        </p:nvSpPr>
        <p:spPr>
          <a:xfrm>
            <a:off x="9052331" y="2286000"/>
            <a:ext cx="1207008" cy="1207008"/>
          </a:xfrm>
          <a:prstGeom prst="ellipse">
            <a:avLst/>
          </a:prstGeom>
          <a:solidFill>
            <a:schemeClr val="bg2"/>
          </a:solidFill>
          <a:ln/>
        </p:spPr>
        <p:txBody>
          <a:bodyPr wrap="square" lIns="0" tIns="0" rIns="0" bIns="0" rtlCol="0" anchor="ctr"/>
          <a:lstStyle/>
          <a:p>
            <a:pPr algn="ctr" indent="0" marL="0">
              <a:buNone/>
            </a:pPr>
            <a:r>
              <a:rPr lang="de-DE" altLang="en-US" sz="1200" dirty="0">
                <a:solidFill>
                  <a:schemeClr val="tx2"/>
                </a:solidFill>
              </a:rPr>
              <a:t>Foto</a:t>
            </a:r>
            <a:endParaRPr lang="de-DE" sz="1200" dirty="0"/>
          </a:p>
        </p:txBody>
      </p:sp>
      <p:sp>
        <p:nvSpPr>
          <p:cNvPr id="17" name="Person 4 Name"/>
          <p:cNvSpPr txBox="1"/>
          <p:nvPr/>
        </p:nvSpPr>
        <p:spPr>
          <a:xfrm>
            <a:off x="9052331" y="3703320"/>
            <a:ext cx="2407844" cy="365760"/>
          </a:xfrm>
          <a:prstGeom prst="rect">
            <a:avLst/>
          </a:prstGeom>
          <a:noFill/>
          <a:ln/>
        </p:spPr>
        <p:txBody>
          <a:bodyPr wrap="square" lIns="0" tIns="0" rIns="0" bIns="0" rtlCol="0" anchor="t"/>
          <a:lstStyle/>
          <a:p>
            <a:pPr algn="l" indent="0" marL="0">
              <a:buNone/>
            </a:pPr>
            <a:r>
              <a:rPr lang="de-DE" altLang="en-US" sz="1700" b="1" dirty="0">
                <a:solidFill>
                  <a:schemeClr val="tx2"/>
                </a:solidFill>
              </a:rPr>
              <a:t>Vorname Nachname</a:t>
            </a:r>
            <a:endParaRPr lang="de-DE" sz="1700" dirty="0"/>
          </a:p>
        </p:txBody>
      </p:sp>
      <p:sp>
        <p:nvSpPr>
          <p:cNvPr id="18" name="Person 4 Rolle"/>
          <p:cNvSpPr txBox="1"/>
          <p:nvPr/>
        </p:nvSpPr>
        <p:spPr>
          <a:xfrm>
            <a:off x="9052331" y="4087368"/>
            <a:ext cx="2407844" cy="292608"/>
          </a:xfrm>
          <a:prstGeom prst="rect">
            <a:avLst/>
          </a:prstGeom>
          <a:noFill/>
          <a:ln/>
        </p:spPr>
        <p:txBody>
          <a:bodyPr wrap="square" lIns="0" tIns="0" rIns="0" bIns="0" rtlCol="0" anchor="t"/>
          <a:lstStyle/>
          <a:p>
            <a:pPr algn="l" indent="0" marL="0">
              <a:buNone/>
            </a:pPr>
            <a:r>
              <a:rPr lang="de-DE" altLang="en-US" sz="1300" b="1" dirty="0">
                <a:solidFill>
                  <a:schemeClr val="accent1"/>
                </a:solidFill>
              </a:rPr>
              <a:t>Rolle</a:t>
            </a:r>
            <a:endParaRPr lang="de-DE" sz="1300" dirty="0"/>
          </a:p>
        </p:txBody>
      </p:sp>
      <p:sp>
        <p:nvSpPr>
          <p:cNvPr id="19" name="Person 4 Erfahrung"/>
          <p:cNvSpPr txBox="1"/>
          <p:nvPr/>
        </p:nvSpPr>
        <p:spPr>
          <a:xfrm>
            <a:off x="9052331" y="4462272"/>
            <a:ext cx="2316404" cy="960120"/>
          </a:xfrm>
          <a:prstGeom prst="rect">
            <a:avLst/>
          </a:prstGeom>
          <a:noFill/>
          <a:ln/>
        </p:spPr>
        <p:txBody>
          <a:bodyPr wrap="square" lIns="0" tIns="0" rIns="0" bIns="0" rtlCol="0" anchor="t"/>
          <a:lstStyle/>
          <a:p>
            <a:pPr algn="l" indent="0" marL="0">
              <a:lnSpc>
                <a:spcPct val="108000"/>
              </a:lnSpc>
              <a:buNone/>
            </a:pPr>
            <a:r>
              <a:rPr lang="de-DE" altLang="en-US" sz="1300" dirty="0">
                <a:solidFill>
                  <a:schemeClr val="tx2"/>
                </a:solidFill>
              </a:rPr>
              <a:t>Was diese Person für genau dieses Problem mitbringt. Eine Station, eine Zahl.</a:t>
            </a:r>
            <a:endParaRPr lang="de-DE" sz="1300" dirty="0"/>
          </a:p>
        </p:txBody>
      </p:sp>
      <p:sp>
        <p:nvSpPr>
          <p:cNvPr id="20" name="Shape 18"/>
          <p:cNvSpPr/>
          <p:nvPr/>
        </p:nvSpPr>
        <p:spPr>
          <a:xfrm>
            <a:off x="731520" y="5650992"/>
            <a:ext cx="10728655" cy="0"/>
          </a:xfrm>
          <a:prstGeom prst="line">
            <a:avLst/>
          </a:prstGeom>
          <a:noFill/>
          <a:ln w="9525">
            <a:solidFill>
              <a:srgbClr val="E3E1EA"/>
            </a:solidFill>
            <a:prstDash val="solid"/>
          </a:ln>
        </p:spPr>
      </p:sp>
      <p:sp>
        <p:nvSpPr>
          <p:cNvPr id="21" name="Offene Rollen"/>
          <p:cNvSpPr txBox="1"/>
          <p:nvPr/>
        </p:nvSpPr>
        <p:spPr>
          <a:xfrm>
            <a:off x="731520" y="5797296"/>
            <a:ext cx="10728655" cy="292608"/>
          </a:xfrm>
          <a:prstGeom prst="rect">
            <a:avLst/>
          </a:prstGeom>
          <a:noFill/>
          <a:ln/>
        </p:spPr>
        <p:txBody>
          <a:bodyPr wrap="square" lIns="0" tIns="0" rIns="0" bIns="0" rtlCol="0" anchor="t"/>
          <a:lstStyle/>
          <a:p>
            <a:pPr algn="l" indent="0" marL="0">
              <a:buNone/>
            </a:pPr>
            <a:r>
              <a:rPr lang="de-DE" altLang="en-US" sz="1300" dirty="0">
                <a:solidFill>
                  <a:schemeClr val="tx2"/>
                </a:solidFill>
              </a:rPr>
              <a:t>Offene Schlüsselrollen, die ihr mit dieser Runde besetzt, z. B. Vertriebsleitung. Beirat nur, wenn er für die Runde zählt.</a:t>
            </a:r>
            <a:endParaRPr lang="de-DE" sz="13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11 · FINANZEN</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Umsatz, Kosten und ab wann du Gewinn machst.</a:t>
            </a:r>
            <a:endParaRPr lang="de-DE" sz="3000" dirty="0"/>
          </a:p>
        </p:txBody>
      </p:sp>
      <p:sp>
        <p:nvSpPr>
          <p:cNvPr id="4" name="Diagramm Titel"/>
          <p:cNvSpPr txBox="1"/>
          <p:nvPr/>
        </p:nvSpPr>
        <p:spPr>
          <a:xfrm>
            <a:off x="731520" y="2212848"/>
            <a:ext cx="6766560" cy="310896"/>
          </a:xfrm>
          <a:prstGeom prst="rect">
            <a:avLst/>
          </a:prstGeom>
          <a:noFill/>
          <a:ln/>
        </p:spPr>
        <p:txBody>
          <a:bodyPr wrap="square" lIns="0" tIns="0" rIns="0" bIns="0" rtlCol="0" anchor="t"/>
          <a:lstStyle/>
          <a:p>
            <a:pPr algn="l" indent="0" marL="0">
              <a:buNone/>
            </a:pPr>
            <a:r>
              <a:rPr lang="de-DE" altLang="en-US" sz="1400" b="1" dirty="0">
                <a:solidFill>
                  <a:schemeClr val="tx2"/>
                </a:solidFill>
              </a:rPr>
              <a:t>Umsatzplanung in Mio. €, fünf Jahre</a:t>
            </a:r>
            <a:endParaRPr lang="de-DE" sz="1400" dirty="0"/>
          </a:p>
        </p:txBody>
      </p:sp>
      <p:graphicFrame>
        <p:nvGraphicFramePr>
          <p:cNvPr id="5" name="Diagramm Umsatzplanung" descr="Säulendiagramm mit Beispielzahlen: Umsatz und Kosten 2026 bis 2030 in Millionen Euro"/>
          <p:cNvGraphicFramePr/>
          <p:nvPr/>
        </p:nvGraphicFramePr>
        <p:xfrm>
          <a:off x="658368" y="2578608"/>
          <a:ext cx="6903720" cy="3310128"/>
        </p:xfrm>
        <a:graphic xmlns:a="http://schemas.openxmlformats.org/drawingml/2006/main">
          <a:graphicData uri="http://schemas.openxmlformats.org/drawingml/2006/chart">
            <c:chart xmlns:c="http://schemas.openxmlformats.org/drawingml/2006/chart" r:id="rId1"/>
          </a:graphicData>
        </a:graphic>
      </p:graphicFrame>
      <p:sp>
        <p:nvSpPr>
          <p:cNvPr id="6" name="Diagramm Hinweis"/>
          <p:cNvSpPr txBox="1"/>
          <p:nvPr/>
        </p:nvSpPr>
        <p:spPr>
          <a:xfrm>
            <a:off x="731520" y="5943600"/>
            <a:ext cx="6766560" cy="256032"/>
          </a:xfrm>
          <a:prstGeom prst="rect">
            <a:avLst/>
          </a:prstGeom>
          <a:noFill/>
          <a:ln/>
        </p:spPr>
        <p:txBody>
          <a:bodyPr wrap="square" lIns="0" tIns="0" rIns="0" bIns="0" rtlCol="0" anchor="t"/>
          <a:lstStyle/>
          <a:p>
            <a:pPr algn="l" indent="0" marL="0">
              <a:buNone/>
            </a:pPr>
            <a:r>
              <a:rPr lang="de-DE" altLang="en-US" sz="1100" dirty="0">
                <a:solidFill>
                  <a:schemeClr val="tx2"/>
                </a:solidFill>
              </a:rPr>
              <a:t>Beispielzahlen. Deine Zahlen: Rechtsklick auf das Diagramm &gt; Daten bearbeiten.</a:t>
            </a:r>
            <a:endParaRPr lang="de-DE" sz="1100" dirty="0"/>
          </a:p>
        </p:txBody>
      </p:sp>
      <p:sp>
        <p:nvSpPr>
          <p:cNvPr id="7" name="Kennzahl 1"/>
          <p:cNvSpPr txBox="1"/>
          <p:nvPr/>
        </p:nvSpPr>
        <p:spPr>
          <a:xfrm>
            <a:off x="8366760" y="2240280"/>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20XX</a:t>
            </a:r>
            <a:endParaRPr lang="de-DE" sz="4000" dirty="0"/>
          </a:p>
        </p:txBody>
      </p:sp>
      <p:sp>
        <p:nvSpPr>
          <p:cNvPr id="8" name="Kennzahl 1 Bezeichnung"/>
          <p:cNvSpPr txBox="1"/>
          <p:nvPr/>
        </p:nvSpPr>
        <p:spPr>
          <a:xfrm>
            <a:off x="8366760" y="2916936"/>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Break-even: das erste Jahr mit Gewinn</a:t>
            </a:r>
            <a:endParaRPr lang="de-DE" sz="1350" dirty="0"/>
          </a:p>
        </p:txBody>
      </p:sp>
      <p:sp>
        <p:nvSpPr>
          <p:cNvPr id="9" name="Shape 6"/>
          <p:cNvSpPr/>
          <p:nvPr/>
        </p:nvSpPr>
        <p:spPr>
          <a:xfrm>
            <a:off x="8366760" y="3374136"/>
            <a:ext cx="3093415" cy="0"/>
          </a:xfrm>
          <a:prstGeom prst="line">
            <a:avLst/>
          </a:prstGeom>
          <a:noFill/>
          <a:ln w="9525">
            <a:solidFill>
              <a:srgbClr val="E3E1EA"/>
            </a:solidFill>
            <a:prstDash val="solid"/>
          </a:ln>
        </p:spPr>
      </p:sp>
      <p:sp>
        <p:nvSpPr>
          <p:cNvPr id="10" name="Kennzahl 2"/>
          <p:cNvSpPr txBox="1"/>
          <p:nvPr/>
        </p:nvSpPr>
        <p:spPr>
          <a:xfrm>
            <a:off x="8366760" y="3538728"/>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0,0 Mio. €</a:t>
            </a:r>
            <a:endParaRPr lang="de-DE" sz="4000" dirty="0"/>
          </a:p>
        </p:txBody>
      </p:sp>
      <p:sp>
        <p:nvSpPr>
          <p:cNvPr id="11" name="Kennzahl 2 Bezeichnung"/>
          <p:cNvSpPr txBox="1"/>
          <p:nvPr/>
        </p:nvSpPr>
        <p:spPr>
          <a:xfrm>
            <a:off x="8366760" y="4215384"/>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Umsatz im fünften Jahr</a:t>
            </a:r>
            <a:endParaRPr lang="de-DE" sz="1350" dirty="0"/>
          </a:p>
        </p:txBody>
      </p:sp>
      <p:sp>
        <p:nvSpPr>
          <p:cNvPr id="12" name="Shape 9"/>
          <p:cNvSpPr/>
          <p:nvPr/>
        </p:nvSpPr>
        <p:spPr>
          <a:xfrm>
            <a:off x="8366760" y="4672584"/>
            <a:ext cx="3093415" cy="0"/>
          </a:xfrm>
          <a:prstGeom prst="line">
            <a:avLst/>
          </a:prstGeom>
          <a:noFill/>
          <a:ln w="9525">
            <a:solidFill>
              <a:srgbClr val="E3E1EA"/>
            </a:solidFill>
            <a:prstDash val="solid"/>
          </a:ln>
        </p:spPr>
      </p:sp>
      <p:sp>
        <p:nvSpPr>
          <p:cNvPr id="13" name="Kennzahl 3"/>
          <p:cNvSpPr txBox="1"/>
          <p:nvPr/>
        </p:nvSpPr>
        <p:spPr>
          <a:xfrm>
            <a:off x="8366760" y="4837176"/>
            <a:ext cx="3093415" cy="658368"/>
          </a:xfrm>
          <a:prstGeom prst="rect">
            <a:avLst/>
          </a:prstGeom>
          <a:noFill/>
          <a:ln/>
        </p:spPr>
        <p:txBody>
          <a:bodyPr wrap="square" lIns="0" tIns="0" rIns="0" bIns="0" rtlCol="0" anchor="t"/>
          <a:lstStyle/>
          <a:p>
            <a:pPr algn="l" indent="0" marL="0">
              <a:buNone/>
            </a:pPr>
            <a:r>
              <a:rPr lang="de-DE" altLang="en-US" sz="4000" b="1" dirty="0">
                <a:solidFill>
                  <a:schemeClr val="accent1"/>
                </a:solidFill>
              </a:rPr>
              <a:t>0,0 Mio. €</a:t>
            </a:r>
            <a:endParaRPr lang="de-DE" sz="4000" dirty="0"/>
          </a:p>
        </p:txBody>
      </p:sp>
      <p:sp>
        <p:nvSpPr>
          <p:cNvPr id="14" name="Kennzahl 3 Bezeichnung"/>
          <p:cNvSpPr txBox="1"/>
          <p:nvPr/>
        </p:nvSpPr>
        <p:spPr>
          <a:xfrm>
            <a:off x="8366760" y="5513832"/>
            <a:ext cx="3093415" cy="329184"/>
          </a:xfrm>
          <a:prstGeom prst="rect">
            <a:avLst/>
          </a:prstGeom>
          <a:noFill/>
          <a:ln/>
        </p:spPr>
        <p:txBody>
          <a:bodyPr wrap="square" lIns="0" tIns="0" rIns="0" bIns="0" rtlCol="0" anchor="t"/>
          <a:lstStyle/>
          <a:p>
            <a:pPr algn="l" indent="0" marL="0">
              <a:buNone/>
            </a:pPr>
            <a:r>
              <a:rPr lang="de-DE" altLang="en-US" sz="1350" dirty="0">
                <a:solidFill>
                  <a:srgbClr val="6B687A"/>
                </a:solidFill>
              </a:rPr>
              <a:t>Kapitalbedarf bis zum Break-even</a:t>
            </a:r>
            <a:endParaRPr lang="de-DE" sz="135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12 · FINANZIERUNG</a:t>
            </a:r>
            <a:endParaRPr lang="de-DE" sz="1200" dirty="0"/>
          </a:p>
        </p:txBody>
      </p:sp>
      <p:sp>
        <p:nvSpPr>
          <p:cNvPr id="3" name="Überschrift"/>
          <p:cNvSpPr txBox="1"/>
          <p:nvPr/>
        </p:nvSpPr>
        <p:spPr>
          <a:xfrm>
            <a:off x="731520" y="896112"/>
            <a:ext cx="10241280" cy="1143000"/>
          </a:xfrm>
          <a:prstGeom prst="rect">
            <a:avLst/>
          </a:prstGeom>
          <a:noFill/>
          <a:ln/>
        </p:spPr>
        <p:txBody>
          <a:bodyPr wrap="square" lIns="0" tIns="0" rIns="0" bIns="0" rtlCol="0" anchor="t"/>
          <a:lstStyle/>
          <a:p>
            <a:pPr algn="l" indent="0" marL="0">
              <a:lnSpc>
                <a:spcPct val="95000"/>
              </a:lnSpc>
              <a:buNone/>
            </a:pPr>
            <a:r>
              <a:rPr lang="de-DE" altLang="en-US" sz="3000" b="1" dirty="0">
                <a:solidFill>
                  <a:schemeClr val="tx2"/>
                </a:solidFill>
              </a:rPr>
              <a:t>Wie viel du suchst und was du damit erreichst.</a:t>
            </a:r>
            <a:endParaRPr lang="de-DE" sz="3000" dirty="0"/>
          </a:p>
        </p:txBody>
      </p:sp>
      <p:sp>
        <p:nvSpPr>
          <p:cNvPr id="4" name="Summe Bezeichnung"/>
          <p:cNvSpPr txBox="1"/>
          <p:nvPr/>
        </p:nvSpPr>
        <p:spPr>
          <a:xfrm>
            <a:off x="731520" y="2240280"/>
            <a:ext cx="4572000" cy="256032"/>
          </a:xfrm>
          <a:prstGeom prst="rect">
            <a:avLst/>
          </a:prstGeom>
          <a:noFill/>
          <a:ln/>
        </p:spPr>
        <p:txBody>
          <a:bodyPr wrap="square" lIns="0" tIns="0" rIns="0" bIns="0" rtlCol="0" anchor="t"/>
          <a:lstStyle/>
          <a:p>
            <a:pPr algn="l" indent="0" marL="0">
              <a:buNone/>
            </a:pPr>
            <a:r>
              <a:rPr lang="de-DE" altLang="en-US" sz="1200" b="1" spc="150" kern="0" dirty="0">
                <a:solidFill>
                  <a:srgbClr val="6B687A"/>
                </a:solidFill>
              </a:rPr>
              <a:t>WIR SUCHEN</a:t>
            </a:r>
            <a:endParaRPr lang="de-DE" sz="1200" dirty="0"/>
          </a:p>
        </p:txBody>
      </p:sp>
      <p:sp>
        <p:nvSpPr>
          <p:cNvPr id="5" name="Gesuchte Summe"/>
          <p:cNvSpPr txBox="1"/>
          <p:nvPr/>
        </p:nvSpPr>
        <p:spPr>
          <a:xfrm>
            <a:off x="731520" y="2523744"/>
            <a:ext cx="4846320" cy="914400"/>
          </a:xfrm>
          <a:prstGeom prst="rect">
            <a:avLst/>
          </a:prstGeom>
          <a:noFill/>
          <a:ln/>
        </p:spPr>
        <p:txBody>
          <a:bodyPr wrap="square" lIns="0" tIns="0" rIns="0" bIns="0" rtlCol="0" anchor="t"/>
          <a:lstStyle/>
          <a:p>
            <a:pPr algn="l" indent="0" marL="0">
              <a:buNone/>
            </a:pPr>
            <a:r>
              <a:rPr lang="de-DE" altLang="en-US" sz="6000" b="1" dirty="0">
                <a:solidFill>
                  <a:schemeClr val="accent1"/>
                </a:solidFill>
              </a:rPr>
              <a:t>0,0 Mio. €</a:t>
            </a:r>
            <a:endParaRPr lang="de-DE" sz="6000" dirty="0"/>
          </a:p>
        </p:txBody>
      </p:sp>
      <p:sp>
        <p:nvSpPr>
          <p:cNvPr id="6" name="Art der Runde"/>
          <p:cNvSpPr txBox="1"/>
          <p:nvPr/>
        </p:nvSpPr>
        <p:spPr>
          <a:xfrm>
            <a:off x="731520" y="3529584"/>
            <a:ext cx="4663440" cy="694944"/>
          </a:xfrm>
          <a:prstGeom prst="rect">
            <a:avLst/>
          </a:prstGeom>
          <a:noFill/>
          <a:ln/>
        </p:spPr>
        <p:txBody>
          <a:bodyPr wrap="square" lIns="0" tIns="0" rIns="0" bIns="0" rtlCol="0" anchor="t"/>
          <a:lstStyle/>
          <a:p>
            <a:pPr algn="l" indent="0" marL="0">
              <a:lnSpc>
                <a:spcPct val="108000"/>
              </a:lnSpc>
              <a:buNone/>
            </a:pPr>
            <a:r>
              <a:rPr lang="de-DE" altLang="en-US" sz="1500" dirty="0">
                <a:solidFill>
                  <a:schemeClr val="tx2"/>
                </a:solidFill>
              </a:rPr>
              <a:t>Art der Runde, z. B. Seed als Eigenkapital oder Wandeldarlehen. Reicht für 18 bis 24 Monate.</a:t>
            </a:r>
            <a:endParaRPr lang="de-DE" sz="1500" dirty="0"/>
          </a:p>
        </p:txBody>
      </p:sp>
      <p:sp>
        <p:nvSpPr>
          <p:cNvPr id="7" name="Meilensteine Bezeichnung"/>
          <p:cNvSpPr txBox="1"/>
          <p:nvPr/>
        </p:nvSpPr>
        <p:spPr>
          <a:xfrm>
            <a:off x="731520" y="4480560"/>
            <a:ext cx="4846320" cy="256032"/>
          </a:xfrm>
          <a:prstGeom prst="rect">
            <a:avLst/>
          </a:prstGeom>
          <a:noFill/>
          <a:ln/>
        </p:spPr>
        <p:txBody>
          <a:bodyPr wrap="square" lIns="0" tIns="0" rIns="0" bIns="0" rtlCol="0" anchor="t"/>
          <a:lstStyle/>
          <a:p>
            <a:pPr algn="l" indent="0" marL="0">
              <a:buNone/>
            </a:pPr>
            <a:r>
              <a:rPr lang="de-DE" altLang="en-US" sz="1200" b="1" spc="150" kern="0" dirty="0">
                <a:solidFill>
                  <a:srgbClr val="6B687A"/>
                </a:solidFill>
              </a:rPr>
              <a:t>MEILENSTEINE BIS ZUR NÄCHSTEN RUNDE</a:t>
            </a:r>
            <a:endParaRPr lang="de-DE" sz="1200" dirty="0"/>
          </a:p>
        </p:txBody>
      </p:sp>
      <p:sp>
        <p:nvSpPr>
          <p:cNvPr id="8" name="Meilenstein 1 Punkt"/>
          <p:cNvSpPr/>
          <p:nvPr/>
        </p:nvSpPr>
        <p:spPr>
          <a:xfrm>
            <a:off x="731520" y="4919472"/>
            <a:ext cx="128016" cy="128016"/>
          </a:xfrm>
          <a:prstGeom prst="ellipse">
            <a:avLst/>
          </a:prstGeom>
          <a:solidFill>
            <a:schemeClr val="accent1"/>
          </a:solidFill>
          <a:ln/>
        </p:spPr>
      </p:sp>
      <p:sp>
        <p:nvSpPr>
          <p:cNvPr id="9" name="Meilenstein 1"/>
          <p:cNvSpPr txBox="1"/>
          <p:nvPr/>
        </p:nvSpPr>
        <p:spPr>
          <a:xfrm>
            <a:off x="1005840" y="4828032"/>
            <a:ext cx="4572000" cy="310896"/>
          </a:xfrm>
          <a:prstGeom prst="rect">
            <a:avLst/>
          </a:prstGeom>
          <a:noFill/>
          <a:ln/>
        </p:spPr>
        <p:txBody>
          <a:bodyPr wrap="square" lIns="0" tIns="0" rIns="0" bIns="0" rtlCol="0" anchor="t"/>
          <a:lstStyle/>
          <a:p>
            <a:pPr algn="l" indent="0" marL="0">
              <a:buNone/>
            </a:pPr>
            <a:r>
              <a:rPr lang="de-DE" altLang="en-US" sz="1450" dirty="0">
                <a:solidFill>
                  <a:schemeClr val="tx2"/>
                </a:solidFill>
              </a:rPr>
              <a:t>z. B. 1.000 zahlende Kunden bis Ende 2027</a:t>
            </a:r>
            <a:endParaRPr lang="de-DE" sz="1450" dirty="0"/>
          </a:p>
        </p:txBody>
      </p:sp>
      <p:sp>
        <p:nvSpPr>
          <p:cNvPr id="10" name="Meilenstein 2 Punkt"/>
          <p:cNvSpPr/>
          <p:nvPr/>
        </p:nvSpPr>
        <p:spPr>
          <a:xfrm>
            <a:off x="731520" y="5321808"/>
            <a:ext cx="128016" cy="128016"/>
          </a:xfrm>
          <a:prstGeom prst="ellipse">
            <a:avLst/>
          </a:prstGeom>
          <a:solidFill>
            <a:schemeClr val="accent1"/>
          </a:solidFill>
          <a:ln/>
        </p:spPr>
      </p:sp>
      <p:sp>
        <p:nvSpPr>
          <p:cNvPr id="11" name="Meilenstein 2"/>
          <p:cNvSpPr txBox="1"/>
          <p:nvPr/>
        </p:nvSpPr>
        <p:spPr>
          <a:xfrm>
            <a:off x="1005840" y="5230368"/>
            <a:ext cx="4572000" cy="310896"/>
          </a:xfrm>
          <a:prstGeom prst="rect">
            <a:avLst/>
          </a:prstGeom>
          <a:noFill/>
          <a:ln/>
        </p:spPr>
        <p:txBody>
          <a:bodyPr wrap="square" lIns="0" tIns="0" rIns="0" bIns="0" rtlCol="0" anchor="t"/>
          <a:lstStyle/>
          <a:p>
            <a:pPr algn="l" indent="0" marL="0">
              <a:buNone/>
            </a:pPr>
            <a:r>
              <a:rPr lang="de-DE" altLang="en-US" sz="1450" dirty="0">
                <a:solidFill>
                  <a:schemeClr val="tx2"/>
                </a:solidFill>
              </a:rPr>
              <a:t>z. B. 5 Mio. € wiederkehrender Umsatz pro Jahr</a:t>
            </a:r>
            <a:endParaRPr lang="de-DE" sz="1450" dirty="0"/>
          </a:p>
        </p:txBody>
      </p:sp>
      <p:sp>
        <p:nvSpPr>
          <p:cNvPr id="12" name="Meilenstein 3 Punkt"/>
          <p:cNvSpPr/>
          <p:nvPr/>
        </p:nvSpPr>
        <p:spPr>
          <a:xfrm>
            <a:off x="731520" y="5724144"/>
            <a:ext cx="128016" cy="128016"/>
          </a:xfrm>
          <a:prstGeom prst="ellipse">
            <a:avLst/>
          </a:prstGeom>
          <a:solidFill>
            <a:schemeClr val="accent1"/>
          </a:solidFill>
          <a:ln/>
        </p:spPr>
      </p:sp>
      <p:sp>
        <p:nvSpPr>
          <p:cNvPr id="13" name="Meilenstein 3"/>
          <p:cNvSpPr txBox="1"/>
          <p:nvPr/>
        </p:nvSpPr>
        <p:spPr>
          <a:xfrm>
            <a:off x="1005840" y="5632704"/>
            <a:ext cx="4572000" cy="310896"/>
          </a:xfrm>
          <a:prstGeom prst="rect">
            <a:avLst/>
          </a:prstGeom>
          <a:noFill/>
          <a:ln/>
        </p:spPr>
        <p:txBody>
          <a:bodyPr wrap="square" lIns="0" tIns="0" rIns="0" bIns="0" rtlCol="0" anchor="t"/>
          <a:lstStyle/>
          <a:p>
            <a:pPr algn="l" indent="0" marL="0">
              <a:buNone/>
            </a:pPr>
            <a:r>
              <a:rPr lang="de-DE" altLang="en-US" sz="1450" dirty="0">
                <a:solidFill>
                  <a:schemeClr val="tx2"/>
                </a:solidFill>
              </a:rPr>
              <a:t>z. B. Markteintritt in Österreich Mitte 2027</a:t>
            </a:r>
            <a:endParaRPr lang="de-DE" sz="1450" dirty="0"/>
          </a:p>
        </p:txBody>
      </p:sp>
      <p:sp>
        <p:nvSpPr>
          <p:cNvPr id="14" name="Mittelverwendung Bezeichnung"/>
          <p:cNvSpPr txBox="1"/>
          <p:nvPr/>
        </p:nvSpPr>
        <p:spPr>
          <a:xfrm>
            <a:off x="6172200" y="2240280"/>
            <a:ext cx="5287975" cy="256032"/>
          </a:xfrm>
          <a:prstGeom prst="rect">
            <a:avLst/>
          </a:prstGeom>
          <a:noFill/>
          <a:ln/>
        </p:spPr>
        <p:txBody>
          <a:bodyPr wrap="square" lIns="0" tIns="0" rIns="0" bIns="0" rtlCol="0" anchor="t"/>
          <a:lstStyle/>
          <a:p>
            <a:pPr algn="l" indent="0" marL="0">
              <a:buNone/>
            </a:pPr>
            <a:r>
              <a:rPr lang="de-DE" altLang="en-US" sz="1200" b="1" spc="150" kern="0" dirty="0">
                <a:solidFill>
                  <a:srgbClr val="6B687A"/>
                </a:solidFill>
              </a:rPr>
              <a:t>MITTELVERWENDUNG</a:t>
            </a:r>
            <a:endParaRPr lang="de-DE" sz="1200" dirty="0"/>
          </a:p>
        </p:txBody>
      </p:sp>
      <p:graphicFrame>
        <p:nvGraphicFramePr>
          <p:cNvPr id="15" name="Diagramm Mittelverwendung" descr="Balkendiagramm mit Beispielzahlen: Mittelverwendung in Prozent"/>
          <p:cNvGraphicFramePr/>
          <p:nvPr/>
        </p:nvGraphicFramePr>
        <p:xfrm>
          <a:off x="6080760" y="2606040"/>
          <a:ext cx="5379415" cy="2926080"/>
        </p:xfrm>
        <a:graphic xmlns:a="http://schemas.openxmlformats.org/drawingml/2006/main">
          <a:graphicData uri="http://schemas.openxmlformats.org/drawingml/2006/chart">
            <c:chart xmlns:c="http://schemas.openxmlformats.org/drawingml/2006/chart" r:id="rId1"/>
          </a:graphicData>
        </a:graphic>
      </p:graphicFrame>
      <p:sp>
        <p:nvSpPr>
          <p:cNvPr id="16" name="Diagramm Hinweis"/>
          <p:cNvSpPr txBox="1"/>
          <p:nvPr/>
        </p:nvSpPr>
        <p:spPr>
          <a:xfrm>
            <a:off x="6172200" y="5669280"/>
            <a:ext cx="5287975" cy="256032"/>
          </a:xfrm>
          <a:prstGeom prst="rect">
            <a:avLst/>
          </a:prstGeom>
          <a:noFill/>
          <a:ln/>
        </p:spPr>
        <p:txBody>
          <a:bodyPr wrap="square" lIns="0" tIns="0" rIns="0" bIns="0" rtlCol="0" anchor="t"/>
          <a:lstStyle/>
          <a:p>
            <a:pPr algn="l" indent="0" marL="0">
              <a:buNone/>
            </a:pPr>
            <a:r>
              <a:rPr lang="de-DE" altLang="en-US" sz="1100" dirty="0">
                <a:solidFill>
                  <a:schemeClr val="tx2"/>
                </a:solidFill>
              </a:rPr>
              <a:t>Anteile in Prozent, Beispielzahlen. Rechtsklick &gt; Daten bearbeiten.</a:t>
            </a:r>
            <a:endParaRPr lang="de-DE" sz="1100" dirty="0"/>
          </a:p>
        </p:txBody>
      </p:sp>
      <p:sp>
        <p:nvSpPr>
          <p:cNvPr id="25" name="Slide Number Placeholder 0"/>
          <p:cNvSpPr>
            <a:spLocks noGrp="1"/>
          </p:cNvSpPr>
          <p:nvPr>
            <p:ph type="sldNum" sz="quarter" idx="4294967295"/>
          </p:nvPr>
        </p:nvSpPr>
        <p:spPr>
          <a:xfrm>
            <a:off x="10911535" y="630936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09DAE"/>
                </a:solidFill>
                <a:latin typeface="Calibri"/>
                <a:ea typeface="Calibri"/>
                <a:cs typeface="Calibri"/>
              </a:defRPr>
            </a:lvl1pPr>
          </a:lstStyle>
          <a:p>
            <a:pPr algn="r"/>
            <a:fld id="{F7021451-1387-4CA6-816F-3879F97B5CBC}" type="slidenum">
              <a:rPr b="0" lang="de-DE"/>
              <a:t>12</a:t>
            </a:fld>
            <a:endParaRPr lang="de-DE"/>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Farbfläche"/>
          <p:cNvSpPr/>
          <p:nvPr/>
        </p:nvSpPr>
        <p:spPr>
          <a:xfrm>
            <a:off x="8168335" y="0"/>
            <a:ext cx="4023360" cy="6858000"/>
          </a:xfrm>
          <a:prstGeom prst="rect">
            <a:avLst/>
          </a:prstGeom>
          <a:solidFill>
            <a:schemeClr val="accent1"/>
          </a:solidFill>
          <a:ln/>
        </p:spPr>
      </p:sp>
      <p:sp>
        <p:nvSpPr>
          <p:cNvPr id="3" name="Danke"/>
          <p:cNvSpPr txBox="1"/>
          <p:nvPr/>
        </p:nvSpPr>
        <p:spPr>
          <a:xfrm>
            <a:off x="8778240" y="2926080"/>
            <a:ext cx="2864815" cy="914400"/>
          </a:xfrm>
          <a:prstGeom prst="rect">
            <a:avLst/>
          </a:prstGeom>
          <a:noFill/>
          <a:ln/>
        </p:spPr>
        <p:txBody>
          <a:bodyPr wrap="square" lIns="0" tIns="0" rIns="0" bIns="0" rtlCol="0" anchor="t"/>
          <a:lstStyle/>
          <a:p>
            <a:pPr algn="l" indent="0" marL="0">
              <a:buNone/>
            </a:pPr>
            <a:r>
              <a:rPr lang="de-DE" altLang="en-US" sz="4800" b="1" dirty="0">
                <a:solidFill>
                  <a:srgbClr val="FFFFFF"/>
                </a:solidFill>
              </a:rPr>
              <a:t>Danke.</a:t>
            </a:r>
            <a:endParaRPr lang="de-DE" sz="4800" dirty="0"/>
          </a:p>
        </p:txBody>
      </p:sp>
      <p:sp>
        <p:nvSpPr>
          <p:cNvPr id="4" name="Abschnitt"/>
          <p:cNvSpPr txBox="1"/>
          <p:nvPr/>
        </p:nvSpPr>
        <p:spPr>
          <a:xfrm>
            <a:off x="731520" y="548640"/>
            <a:ext cx="7315200" cy="292608"/>
          </a:xfrm>
          <a:prstGeom prst="rect">
            <a:avLst/>
          </a:prstGeom>
          <a:noFill/>
          <a:ln/>
        </p:spPr>
        <p:txBody>
          <a:bodyPr wrap="square" lIns="0" tIns="0" rIns="0" bIns="0" rtlCol="0" anchor="t"/>
          <a:lstStyle/>
          <a:p>
            <a:pPr algn="l" indent="0" marL="0">
              <a:buNone/>
            </a:pPr>
            <a:r>
              <a:rPr lang="de-DE" altLang="en-US" sz="1200" b="1" spc="150" kern="0" dirty="0">
                <a:solidFill>
                  <a:schemeClr val="accent1"/>
                </a:solidFill>
              </a:rPr>
              <a:t>13 · KONTAKT, OPTIONAL</a:t>
            </a:r>
            <a:endParaRPr lang="de-DE" sz="1200" dirty="0"/>
          </a:p>
        </p:txBody>
      </p:sp>
      <p:sp>
        <p:nvSpPr>
          <p:cNvPr id="5" name="Schlusssatz"/>
          <p:cNvSpPr txBox="1"/>
          <p:nvPr/>
        </p:nvSpPr>
        <p:spPr>
          <a:xfrm>
            <a:off x="731520" y="896112"/>
            <a:ext cx="6766560" cy="1600200"/>
          </a:xfrm>
          <a:prstGeom prst="rect">
            <a:avLst/>
          </a:prstGeom>
          <a:noFill/>
          <a:ln/>
        </p:spPr>
        <p:txBody>
          <a:bodyPr wrap="square" lIns="0" tIns="0" rIns="0" bIns="0" rtlCol="0" anchor="t"/>
          <a:lstStyle/>
          <a:p>
            <a:pPr algn="l" indent="0" marL="0">
              <a:lnSpc>
                <a:spcPct val="95000"/>
              </a:lnSpc>
              <a:buNone/>
            </a:pPr>
            <a:r>
              <a:rPr lang="de-DE" altLang="en-US" sz="3600" b="1" dirty="0">
                <a:solidFill>
                  <a:schemeClr val="tx2"/>
                </a:solidFill>
              </a:rPr>
              <a:t>Ein Satz zum Schluss: deine Vision oder der nächste Schritt.</a:t>
            </a:r>
            <a:endParaRPr lang="de-DE" sz="3600" dirty="0"/>
          </a:p>
        </p:txBody>
      </p:sp>
      <p:sp>
        <p:nvSpPr>
          <p:cNvPr id="6" name="Kontakt"/>
          <p:cNvSpPr txBox="1"/>
          <p:nvPr/>
        </p:nvSpPr>
        <p:spPr>
          <a:xfrm>
            <a:off x="731520" y="3017520"/>
            <a:ext cx="6675120" cy="1188720"/>
          </a:xfrm>
          <a:prstGeom prst="rect">
            <a:avLst/>
          </a:prstGeom>
          <a:noFill/>
          <a:ln/>
        </p:spPr>
        <p:txBody>
          <a:bodyPr wrap="square" lIns="0" tIns="0" rIns="0" bIns="0" rtlCol="0" anchor="t"/>
          <a:lstStyle/>
          <a:p>
            <a:pPr algn="l" indent="0" marL="0">
              <a:lnSpc>
                <a:spcPct val="120000"/>
              </a:lnSpc>
              <a:buNone/>
            </a:pPr>
            <a:r>
              <a:rPr lang="de-DE" altLang="en-US" sz="2000" b="1" dirty="0">
                <a:solidFill>
                  <a:schemeClr val="tx2"/>
                </a:solidFill>
              </a:rPr>
              <a:t>Vorname Nachname, Rolle</a:t>
            </a:r>
            <a:endParaRPr lang="de-DE" sz="1600" dirty="0"/>
          </a:p>
          <a:p>
            <a:pPr algn="l" indent="0" marL="0">
              <a:lnSpc>
                <a:spcPct val="120000"/>
              </a:lnSpc>
              <a:buNone/>
            </a:pPr>
            <a:r>
              <a:rPr lang="de-DE" altLang="en-US" sz="1600" dirty="0">
                <a:solidFill>
                  <a:schemeClr val="tx2"/>
                </a:solidFill>
              </a:rPr>
              <a:t>name@firma.de · +49 000 0000000</a:t>
            </a:r>
            <a:endParaRPr lang="de-DE" sz="1600" dirty="0"/>
          </a:p>
          <a:p>
            <a:pPr algn="l" indent="0" marL="0">
              <a:lnSpc>
                <a:spcPct val="120000"/>
              </a:lnSpc>
              <a:buNone/>
            </a:pPr>
            <a:r>
              <a:rPr lang="de-DE" altLang="en-US" sz="1600" dirty="0">
                <a:solidFill>
                  <a:schemeClr val="tx2"/>
                </a:solidFill>
              </a:rPr>
              <a:t>www.firma.de</a:t>
            </a:r>
            <a:endParaRPr lang="de-DE" sz="1600" dirty="0"/>
          </a:p>
        </p:txBody>
      </p:sp>
      <p:sp>
        <p:nvSpPr>
          <p:cNvPr id="7" name="Shape 5"/>
          <p:cNvSpPr/>
          <p:nvPr/>
        </p:nvSpPr>
        <p:spPr>
          <a:xfrm>
            <a:off x="731520" y="4617720"/>
            <a:ext cx="6583680" cy="0"/>
          </a:xfrm>
          <a:prstGeom prst="line">
            <a:avLst/>
          </a:prstGeom>
          <a:noFill/>
          <a:ln w="9525">
            <a:solidFill>
              <a:srgbClr val="E3E1EA"/>
            </a:solidFill>
            <a:prstDash val="solid"/>
          </a:ln>
        </p:spPr>
      </p:sp>
      <p:sp>
        <p:nvSpPr>
          <p:cNvPr id="8" name="Nächster Schritt Bezeichnung"/>
          <p:cNvSpPr txBox="1"/>
          <p:nvPr/>
        </p:nvSpPr>
        <p:spPr>
          <a:xfrm>
            <a:off x="731520" y="4828032"/>
            <a:ext cx="6583680" cy="256032"/>
          </a:xfrm>
          <a:prstGeom prst="rect">
            <a:avLst/>
          </a:prstGeom>
          <a:noFill/>
          <a:ln/>
        </p:spPr>
        <p:txBody>
          <a:bodyPr wrap="square" lIns="0" tIns="0" rIns="0" bIns="0" rtlCol="0" anchor="t"/>
          <a:lstStyle/>
          <a:p>
            <a:pPr algn="l" indent="0" marL="0">
              <a:buNone/>
            </a:pPr>
            <a:r>
              <a:rPr lang="de-DE" altLang="en-US" sz="1200" b="1" spc="150" kern="0" dirty="0">
                <a:solidFill>
                  <a:srgbClr val="6B687A"/>
                </a:solidFill>
              </a:rPr>
              <a:t>NÄCHSTER SCHRITT</a:t>
            </a:r>
            <a:endParaRPr lang="de-DE" sz="1200" dirty="0"/>
          </a:p>
        </p:txBody>
      </p:sp>
      <p:sp>
        <p:nvSpPr>
          <p:cNvPr id="9" name="Nächster Schritt"/>
          <p:cNvSpPr txBox="1"/>
          <p:nvPr/>
        </p:nvSpPr>
        <p:spPr>
          <a:xfrm>
            <a:off x="731520" y="5120640"/>
            <a:ext cx="6583680" cy="640080"/>
          </a:xfrm>
          <a:prstGeom prst="rect">
            <a:avLst/>
          </a:prstGeom>
          <a:noFill/>
          <a:ln/>
        </p:spPr>
        <p:txBody>
          <a:bodyPr wrap="square" lIns="0" tIns="0" rIns="0" bIns="0" rtlCol="0" anchor="t"/>
          <a:lstStyle/>
          <a:p>
            <a:pPr algn="l" indent="0" marL="0">
              <a:lnSpc>
                <a:spcPct val="108000"/>
              </a:lnSpc>
              <a:buNone/>
            </a:pPr>
            <a:r>
              <a:rPr lang="de-DE" altLang="en-US" sz="1600" dirty="0">
                <a:solidFill>
                  <a:schemeClr val="tx2"/>
                </a:solidFill>
              </a:rPr>
              <a:t>z. B. Zugang zum Datenraum oder ein Termin mit dem ganzen Team</a:t>
            </a:r>
            <a:endParaRPr lang="de-DE" sz="1600" dirty="0"/>
          </a:p>
        </p:txBody>
      </p:sp>
    </p:spTree>
  </p:cSld>
  <p:clrMapOvr>
    <a:masterClrMapping/>
  </p:clrMapOvr>
</p:sld>
</file>

<file path=ppt/theme/theme1.xml><?xml version="1.0" encoding="utf-8"?>
<a:theme xmlns:a="http://schemas.openxmlformats.org/drawingml/2006/main" name="Pitch Deck Vorlage">
  <a:themeElements>
    <a:clrScheme name="Pitch Deck Vorlage">
      <a:dk1>
        <a:srgbClr val="1F1D2A"/>
      </a:dk1>
      <a:lt1>
        <a:srgbClr val="FFFFFF"/>
      </a:lt1>
      <a:dk2>
        <a:srgbClr val="8F8C9E"/>
      </a:dk2>
      <a:lt2>
        <a:srgbClr val="F3F2F7"/>
      </a:lt2>
      <a:accent1>
        <a:srgbClr val="7A45D8"/>
      </a:accent1>
      <a:accent2>
        <a:srgbClr val="3A3748"/>
      </a:accent2>
      <a:accent3>
        <a:srgbClr val="8E8B9C"/>
      </a:accent3>
      <a:accent4>
        <a:srgbClr val="C9C7D2"/>
      </a:accent4>
      <a:accent5>
        <a:srgbClr val="5B5869"/>
      </a:accent5>
      <a:accent6>
        <a:srgbClr val="E4E3EA"/>
      </a:accent6>
      <a:hlink>
        <a:srgbClr val="7A45D8"/>
      </a:hlink>
      <a:folHlink>
        <a:srgbClr val="5B3AA8"/>
      </a:folHlink>
    </a:clrScheme>
    <a:fontScheme name="Pitch Deck Vorlag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itch Deck Vorlage">
  <a:themeElements>
    <a:clrScheme name="Pitch Deck Vorlage">
      <a:dk1>
        <a:srgbClr val="1F1D2A"/>
      </a:dk1>
      <a:lt1>
        <a:srgbClr val="FFFFFF"/>
      </a:lt1>
      <a:dk2>
        <a:srgbClr val="8F8C9E"/>
      </a:dk2>
      <a:lt2>
        <a:srgbClr val="F3F2F7"/>
      </a:lt2>
      <a:accent1>
        <a:srgbClr val="7A45D8"/>
      </a:accent1>
      <a:accent2>
        <a:srgbClr val="3A3748"/>
      </a:accent2>
      <a:accent3>
        <a:srgbClr val="8E8B9C"/>
      </a:accent3>
      <a:accent4>
        <a:srgbClr val="C9C7D2"/>
      </a:accent4>
      <a:accent5>
        <a:srgbClr val="5B5869"/>
      </a:accent5>
      <a:accent6>
        <a:srgbClr val="E4E3EA"/>
      </a:accent6>
      <a:hlink>
        <a:srgbClr val="7A45D8"/>
      </a:hlink>
      <a:folHlink>
        <a:srgbClr val="5B3AA8"/>
      </a:folHlink>
    </a:clrScheme>
    <a:fontScheme name="Pitch Deck Vorlag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 Vorlage</dc:title>
  <dc:subject/>
  <dc:creator>Slaide</dc:creator>
  <cp:lastModifiedBy>Slaide</cp:lastModifiedBy>
  <cp:revision>1</cp:revision>
  <dcterms:created xsi:type="dcterms:W3CDTF">2026-10-07T19:22:12Z</dcterms:created>
  <dcterms:modified xsi:type="dcterms:W3CDTF">2026-10-07T19:22:12Z</dcterms:modified>
</cp:coreProperties>
</file>